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0292000" cy="36576000"/>
  <p:notesSz cx="6858000" cy="9144000"/>
  <p:defaultTextStyle>
    <a:defPPr>
      <a:defRPr lang="en-US"/>
    </a:defPPr>
    <a:lvl1pPr marL="0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81910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63820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45731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27641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09551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891461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373371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855282" algn="l" defTabSz="496382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1284" y="-240"/>
      </p:cViewPr>
      <p:guideLst>
        <p:guide orient="horz" pos="11520"/>
        <p:guide pos="15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B4DB-DDD0-47B9-8C28-50FA75BA1CB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2639-5CEF-4212-B37B-AE0EC1FEC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2639-5CEF-4212-B37B-AE0EC1FEC2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0" y="11362270"/>
            <a:ext cx="42748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0" y="20726400"/>
            <a:ext cx="35204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8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6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2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0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91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7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55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61700" y="1464739"/>
            <a:ext cx="1131570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464739"/>
            <a:ext cx="3310890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2" y="23503469"/>
            <a:ext cx="42748200" cy="7264400"/>
          </a:xfrm>
        </p:spPr>
        <p:txBody>
          <a:bodyPr anchor="t"/>
          <a:lstStyle>
            <a:lvl1pPr algn="l">
              <a:defRPr sz="2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2" y="15502472"/>
            <a:ext cx="42748200" cy="8000997"/>
          </a:xfrm>
        </p:spPr>
        <p:txBody>
          <a:bodyPr anchor="b"/>
          <a:lstStyle>
            <a:lvl1pPr marL="0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 marL="248191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6382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3pPr>
            <a:lvl4pPr marL="744573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92764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40955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89146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37337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85528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8534403"/>
            <a:ext cx="22212300" cy="24138469"/>
          </a:xfrm>
        </p:spPr>
        <p:txBody>
          <a:bodyPr/>
          <a:lstStyle>
            <a:lvl1pPr>
              <a:defRPr sz="15200"/>
            </a:lvl1pPr>
            <a:lvl2pPr>
              <a:defRPr sz="130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65100" y="8534403"/>
            <a:ext cx="22212300" cy="24138469"/>
          </a:xfrm>
        </p:spPr>
        <p:txBody>
          <a:bodyPr/>
          <a:lstStyle>
            <a:lvl1pPr>
              <a:defRPr sz="15200"/>
            </a:lvl1pPr>
            <a:lvl2pPr>
              <a:defRPr sz="130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8187269"/>
            <a:ext cx="22221034" cy="3412064"/>
          </a:xfrm>
        </p:spPr>
        <p:txBody>
          <a:bodyPr anchor="b"/>
          <a:lstStyle>
            <a:lvl1pPr marL="0" indent="0">
              <a:buNone/>
              <a:defRPr sz="13000" b="1"/>
            </a:lvl1pPr>
            <a:lvl2pPr marL="2481910" indent="0">
              <a:buNone/>
              <a:defRPr sz="10900" b="1"/>
            </a:lvl2pPr>
            <a:lvl3pPr marL="4963820" indent="0">
              <a:buNone/>
              <a:defRPr sz="9800" b="1"/>
            </a:lvl3pPr>
            <a:lvl4pPr marL="7445731" indent="0">
              <a:buNone/>
              <a:defRPr sz="8700" b="1"/>
            </a:lvl4pPr>
            <a:lvl5pPr marL="9927641" indent="0">
              <a:buNone/>
              <a:defRPr sz="8700" b="1"/>
            </a:lvl5pPr>
            <a:lvl6pPr marL="12409551" indent="0">
              <a:buNone/>
              <a:defRPr sz="8700" b="1"/>
            </a:lvl6pPr>
            <a:lvl7pPr marL="14891461" indent="0">
              <a:buNone/>
              <a:defRPr sz="8700" b="1"/>
            </a:lvl7pPr>
            <a:lvl8pPr marL="17373371" indent="0">
              <a:buNone/>
              <a:defRPr sz="8700" b="1"/>
            </a:lvl8pPr>
            <a:lvl9pPr marL="19855282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1599333"/>
            <a:ext cx="22221034" cy="21073536"/>
          </a:xfrm>
        </p:spPr>
        <p:txBody>
          <a:bodyPr/>
          <a:lstStyle>
            <a:lvl1pPr>
              <a:defRPr sz="130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0" y="8187269"/>
            <a:ext cx="22229763" cy="3412064"/>
          </a:xfrm>
        </p:spPr>
        <p:txBody>
          <a:bodyPr anchor="b"/>
          <a:lstStyle>
            <a:lvl1pPr marL="0" indent="0">
              <a:buNone/>
              <a:defRPr sz="13000" b="1"/>
            </a:lvl1pPr>
            <a:lvl2pPr marL="2481910" indent="0">
              <a:buNone/>
              <a:defRPr sz="10900" b="1"/>
            </a:lvl2pPr>
            <a:lvl3pPr marL="4963820" indent="0">
              <a:buNone/>
              <a:defRPr sz="9800" b="1"/>
            </a:lvl3pPr>
            <a:lvl4pPr marL="7445731" indent="0">
              <a:buNone/>
              <a:defRPr sz="8700" b="1"/>
            </a:lvl4pPr>
            <a:lvl5pPr marL="9927641" indent="0">
              <a:buNone/>
              <a:defRPr sz="8700" b="1"/>
            </a:lvl5pPr>
            <a:lvl6pPr marL="12409551" indent="0">
              <a:buNone/>
              <a:defRPr sz="8700" b="1"/>
            </a:lvl6pPr>
            <a:lvl7pPr marL="14891461" indent="0">
              <a:buNone/>
              <a:defRPr sz="8700" b="1"/>
            </a:lvl7pPr>
            <a:lvl8pPr marL="17373371" indent="0">
              <a:buNone/>
              <a:defRPr sz="8700" b="1"/>
            </a:lvl8pPr>
            <a:lvl9pPr marL="19855282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0" y="11599333"/>
            <a:ext cx="22229763" cy="21073536"/>
          </a:xfrm>
        </p:spPr>
        <p:txBody>
          <a:bodyPr/>
          <a:lstStyle>
            <a:lvl1pPr>
              <a:defRPr sz="130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3" y="1456267"/>
            <a:ext cx="16545722" cy="6197600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75" y="1456269"/>
            <a:ext cx="28114625" cy="31216603"/>
          </a:xfrm>
        </p:spPr>
        <p:txBody>
          <a:bodyPr/>
          <a:lstStyle>
            <a:lvl1pPr>
              <a:defRPr sz="17400"/>
            </a:lvl1pPr>
            <a:lvl2pPr>
              <a:defRPr sz="15200"/>
            </a:lvl2pPr>
            <a:lvl3pPr>
              <a:defRPr sz="130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3" y="7653869"/>
            <a:ext cx="16545722" cy="25019003"/>
          </a:xfrm>
        </p:spPr>
        <p:txBody>
          <a:bodyPr/>
          <a:lstStyle>
            <a:lvl1pPr marL="0" indent="0">
              <a:buNone/>
              <a:defRPr sz="7600"/>
            </a:lvl1pPr>
            <a:lvl2pPr marL="2481910" indent="0">
              <a:buNone/>
              <a:defRPr sz="6500"/>
            </a:lvl2pPr>
            <a:lvl3pPr marL="4963820" indent="0">
              <a:buNone/>
              <a:defRPr sz="5400"/>
            </a:lvl3pPr>
            <a:lvl4pPr marL="7445731" indent="0">
              <a:buNone/>
              <a:defRPr sz="4900"/>
            </a:lvl4pPr>
            <a:lvl5pPr marL="9927641" indent="0">
              <a:buNone/>
              <a:defRPr sz="4900"/>
            </a:lvl5pPr>
            <a:lvl6pPr marL="12409551" indent="0">
              <a:buNone/>
              <a:defRPr sz="4900"/>
            </a:lvl6pPr>
            <a:lvl7pPr marL="14891461" indent="0">
              <a:buNone/>
              <a:defRPr sz="4900"/>
            </a:lvl7pPr>
            <a:lvl8pPr marL="17373371" indent="0">
              <a:buNone/>
              <a:defRPr sz="4900"/>
            </a:lvl8pPr>
            <a:lvl9pPr marL="19855282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4" y="25603200"/>
            <a:ext cx="30175200" cy="3022603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4" y="3268133"/>
            <a:ext cx="30175200" cy="21945600"/>
          </a:xfrm>
        </p:spPr>
        <p:txBody>
          <a:bodyPr/>
          <a:lstStyle>
            <a:lvl1pPr marL="0" indent="0">
              <a:buNone/>
              <a:defRPr sz="17400"/>
            </a:lvl1pPr>
            <a:lvl2pPr marL="2481910" indent="0">
              <a:buNone/>
              <a:defRPr sz="15200"/>
            </a:lvl2pPr>
            <a:lvl3pPr marL="4963820" indent="0">
              <a:buNone/>
              <a:defRPr sz="13000"/>
            </a:lvl3pPr>
            <a:lvl4pPr marL="7445731" indent="0">
              <a:buNone/>
              <a:defRPr sz="10900"/>
            </a:lvl4pPr>
            <a:lvl5pPr marL="9927641" indent="0">
              <a:buNone/>
              <a:defRPr sz="10900"/>
            </a:lvl5pPr>
            <a:lvl6pPr marL="12409551" indent="0">
              <a:buNone/>
              <a:defRPr sz="10900"/>
            </a:lvl6pPr>
            <a:lvl7pPr marL="14891461" indent="0">
              <a:buNone/>
              <a:defRPr sz="10900"/>
            </a:lvl7pPr>
            <a:lvl8pPr marL="17373371" indent="0">
              <a:buNone/>
              <a:defRPr sz="10900"/>
            </a:lvl8pPr>
            <a:lvl9pPr marL="19855282" indent="0">
              <a:buNone/>
              <a:defRPr sz="10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4" y="28625803"/>
            <a:ext cx="30175200" cy="4292597"/>
          </a:xfrm>
        </p:spPr>
        <p:txBody>
          <a:bodyPr/>
          <a:lstStyle>
            <a:lvl1pPr marL="0" indent="0">
              <a:buNone/>
              <a:defRPr sz="7600"/>
            </a:lvl1pPr>
            <a:lvl2pPr marL="2481910" indent="0">
              <a:buNone/>
              <a:defRPr sz="6500"/>
            </a:lvl2pPr>
            <a:lvl3pPr marL="4963820" indent="0">
              <a:buNone/>
              <a:defRPr sz="5400"/>
            </a:lvl3pPr>
            <a:lvl4pPr marL="7445731" indent="0">
              <a:buNone/>
              <a:defRPr sz="4900"/>
            </a:lvl4pPr>
            <a:lvl5pPr marL="9927641" indent="0">
              <a:buNone/>
              <a:defRPr sz="4900"/>
            </a:lvl5pPr>
            <a:lvl6pPr marL="12409551" indent="0">
              <a:buNone/>
              <a:defRPr sz="4900"/>
            </a:lvl6pPr>
            <a:lvl7pPr marL="14891461" indent="0">
              <a:buNone/>
              <a:defRPr sz="4900"/>
            </a:lvl7pPr>
            <a:lvl8pPr marL="17373371" indent="0">
              <a:buNone/>
              <a:defRPr sz="4900"/>
            </a:lvl8pPr>
            <a:lvl9pPr marL="19855282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4736"/>
            <a:ext cx="45262800" cy="6096000"/>
          </a:xfrm>
          <a:prstGeom prst="rect">
            <a:avLst/>
          </a:prstGeom>
        </p:spPr>
        <p:txBody>
          <a:bodyPr vert="horz" lIns="496382" tIns="248191" rIns="496382" bIns="2481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8534403"/>
            <a:ext cx="45262800" cy="24138469"/>
          </a:xfrm>
          <a:prstGeom prst="rect">
            <a:avLst/>
          </a:prstGeom>
        </p:spPr>
        <p:txBody>
          <a:bodyPr vert="horz" lIns="496382" tIns="248191" rIns="496382" bIns="248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33900536"/>
            <a:ext cx="11734800" cy="1947333"/>
          </a:xfrm>
          <a:prstGeom prst="rect">
            <a:avLst/>
          </a:prstGeom>
        </p:spPr>
        <p:txBody>
          <a:bodyPr vert="horz" lIns="496382" tIns="248191" rIns="496382" bIns="248191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A9AB-746C-43D7-859D-1B4AA03019D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0" y="33900536"/>
            <a:ext cx="15925800" cy="1947333"/>
          </a:xfrm>
          <a:prstGeom prst="rect">
            <a:avLst/>
          </a:prstGeom>
        </p:spPr>
        <p:txBody>
          <a:bodyPr vert="horz" lIns="496382" tIns="248191" rIns="496382" bIns="248191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0" y="33900536"/>
            <a:ext cx="11734800" cy="1947333"/>
          </a:xfrm>
          <a:prstGeom prst="rect">
            <a:avLst/>
          </a:prstGeom>
        </p:spPr>
        <p:txBody>
          <a:bodyPr vert="horz" lIns="496382" tIns="248191" rIns="496382" bIns="248191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35C-C63E-47ED-B4D9-45E23C2C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3820" rtl="0" eaLnBrk="1" latinLnBrk="0" hangingPunct="1">
        <a:spcBef>
          <a:spcPct val="0"/>
        </a:spcBef>
        <a:buNone/>
        <a:defRPr sz="2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1433" indent="-1861433" algn="l" defTabSz="4963820" rtl="0" eaLnBrk="1" latinLnBrk="0" hangingPunct="1">
        <a:spcBef>
          <a:spcPct val="20000"/>
        </a:spcBef>
        <a:buFont typeface="Arial" pitchFamily="34" charset="0"/>
        <a:buChar char="•"/>
        <a:defRPr sz="17400" kern="1200">
          <a:solidFill>
            <a:schemeClr val="tx1"/>
          </a:solidFill>
          <a:latin typeface="+mn-lt"/>
          <a:ea typeface="+mn-ea"/>
          <a:cs typeface="+mn-cs"/>
        </a:defRPr>
      </a:lvl1pPr>
      <a:lvl2pPr marL="4033104" indent="-1551194" algn="l" defTabSz="4963820" rtl="0" eaLnBrk="1" latinLnBrk="0" hangingPunct="1">
        <a:spcBef>
          <a:spcPct val="20000"/>
        </a:spcBef>
        <a:buFont typeface="Arial" pitchFamily="34" charset="0"/>
        <a:buChar char="–"/>
        <a:defRPr sz="15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4776" indent="-1240955" algn="l" defTabSz="4963820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686" indent="-1240955" algn="l" defTabSz="4963820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8596" indent="-1240955" algn="l" defTabSz="4963820" rtl="0" eaLnBrk="1" latinLnBrk="0" hangingPunct="1">
        <a:spcBef>
          <a:spcPct val="20000"/>
        </a:spcBef>
        <a:buFont typeface="Arial" pitchFamily="34" charset="0"/>
        <a:buChar char="»"/>
        <a:defRPr sz="10900" kern="1200">
          <a:solidFill>
            <a:schemeClr val="tx1"/>
          </a:solidFill>
          <a:latin typeface="+mn-lt"/>
          <a:ea typeface="+mn-ea"/>
          <a:cs typeface="+mn-cs"/>
        </a:defRPr>
      </a:lvl5pPr>
      <a:lvl6pPr marL="13650506" indent="-1240955" algn="l" defTabSz="4963820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6pPr>
      <a:lvl7pPr marL="16132416" indent="-1240955" algn="l" defTabSz="4963820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7pPr>
      <a:lvl8pPr marL="18614327" indent="-1240955" algn="l" defTabSz="4963820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8pPr>
      <a:lvl9pPr marL="21096237" indent="-1240955" algn="l" defTabSz="4963820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81910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63820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45731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7641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09551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891461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371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855282" algn="l" defTabSz="496382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1793200" y="14249400"/>
            <a:ext cx="3366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FROST BITE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4231600" y="10896600"/>
            <a:ext cx="4559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/>
              <a:t>HYPOTHERMIA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488400" y="8229600"/>
            <a:ext cx="64236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/>
              <a:t>STIFFENED JOINT AND</a:t>
            </a:r>
          </a:p>
          <a:p>
            <a:pPr algn="ctr"/>
            <a:r>
              <a:rPr lang="en-US" sz="5400" dirty="0" smtClean="0"/>
              <a:t> TISSUE DAMAGE</a:t>
            </a:r>
          </a:p>
        </p:txBody>
      </p:sp>
      <p:pic>
        <p:nvPicPr>
          <p:cNvPr id="61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00" y="0"/>
            <a:ext cx="7086600" cy="17933377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20802600" y="0"/>
            <a:ext cx="548483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/>
              <a:t>IMPAIRED MENTAL</a:t>
            </a:r>
          </a:p>
          <a:p>
            <a:pPr algn="ctr"/>
            <a:r>
              <a:rPr lang="en-US" sz="5400" dirty="0" smtClean="0"/>
              <a:t> ALERTNESS</a:t>
            </a: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507200" y="5638800"/>
            <a:ext cx="771082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/>
              <a:t>REDUCED </a:t>
            </a:r>
          </a:p>
          <a:p>
            <a:pPr algn="ctr"/>
            <a:r>
              <a:rPr lang="en-US" sz="5400" dirty="0" smtClean="0"/>
              <a:t>MUSCUCLAR STRENGHTH  </a:t>
            </a:r>
          </a:p>
          <a:p>
            <a:pPr algn="ctr"/>
            <a:endParaRPr lang="en-US" sz="9600" dirty="0" smtClean="0"/>
          </a:p>
        </p:txBody>
      </p:sp>
      <p:sp>
        <p:nvSpPr>
          <p:cNvPr id="64" name="Right Arrow 63"/>
          <p:cNvSpPr/>
          <p:nvPr/>
        </p:nvSpPr>
        <p:spPr>
          <a:xfrm>
            <a:off x="17526000" y="9677400"/>
            <a:ext cx="4876800" cy="381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COLD STRESS</a:t>
            </a:r>
            <a:endParaRPr lang="en-US" sz="7200" b="1" dirty="0"/>
          </a:p>
        </p:txBody>
      </p:sp>
      <p:sp>
        <p:nvSpPr>
          <p:cNvPr id="65" name="Rectangle 64"/>
          <p:cNvSpPr/>
          <p:nvPr/>
        </p:nvSpPr>
        <p:spPr>
          <a:xfrm>
            <a:off x="14782800" y="2590800"/>
            <a:ext cx="1920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REDUCED SENSITIVITY </a:t>
            </a:r>
          </a:p>
          <a:p>
            <a:pPr algn="ctr"/>
            <a:r>
              <a:rPr lang="en-US" sz="5400" dirty="0" smtClean="0"/>
              <a:t>&amp;  DEXTERITY</a:t>
            </a:r>
          </a:p>
          <a:p>
            <a:pPr algn="ctr"/>
            <a:r>
              <a:rPr lang="en-US" sz="5400" dirty="0" smtClean="0"/>
              <a:t> OF FINGERS</a:t>
            </a: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54" name="AutoShape 3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" name="Picture 10" descr="Image result for clipart REDUCE SENSITIVITY and DEXTERITY OF FING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6800" y="3276600"/>
            <a:ext cx="2198606" cy="2103437"/>
          </a:xfrm>
          <a:prstGeom prst="rect">
            <a:avLst/>
          </a:prstGeom>
          <a:noFill/>
        </p:spPr>
      </p:pic>
      <p:pic>
        <p:nvPicPr>
          <p:cNvPr id="69" name="Picture 12" descr="arm, decrease, down, muscle, strength, wea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08200" y="5562600"/>
            <a:ext cx="4557845" cy="2133600"/>
          </a:xfrm>
          <a:prstGeom prst="rect">
            <a:avLst/>
          </a:prstGeom>
          <a:noFill/>
        </p:spPr>
      </p:pic>
      <p:pic>
        <p:nvPicPr>
          <p:cNvPr id="70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12800" y="0"/>
            <a:ext cx="1887424" cy="2560638"/>
          </a:xfrm>
          <a:prstGeom prst="rect">
            <a:avLst/>
          </a:prstGeom>
          <a:noFill/>
        </p:spPr>
      </p:pic>
      <p:pic>
        <p:nvPicPr>
          <p:cNvPr id="72" name="Picture 20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93600" y="13792200"/>
            <a:ext cx="3790950" cy="3032760"/>
          </a:xfrm>
          <a:prstGeom prst="rect">
            <a:avLst/>
          </a:prstGeom>
          <a:noFill/>
        </p:spPr>
      </p:pic>
      <p:pic>
        <p:nvPicPr>
          <p:cNvPr id="73" name="Picture 22" descr="https://static01.nyt.com/images/2016/03/20/magazine/20diagnosis1/20mag-20diagnosis-t_CA1-blog4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37000" y="8077200"/>
            <a:ext cx="4724400" cy="2491811"/>
          </a:xfrm>
          <a:prstGeom prst="rect">
            <a:avLst/>
          </a:prstGeom>
          <a:noFill/>
        </p:spPr>
      </p:pic>
      <p:sp>
        <p:nvSpPr>
          <p:cNvPr id="74" name="Right Arrow 73"/>
          <p:cNvSpPr/>
          <p:nvPr/>
        </p:nvSpPr>
        <p:spPr>
          <a:xfrm>
            <a:off x="12877800" y="9906000"/>
            <a:ext cx="2743200" cy="3505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/>
          </a:p>
        </p:txBody>
      </p:sp>
      <p:sp>
        <p:nvSpPr>
          <p:cNvPr id="75" name="Curved Left Arrow 74"/>
          <p:cNvSpPr/>
          <p:nvPr/>
        </p:nvSpPr>
        <p:spPr>
          <a:xfrm>
            <a:off x="42138600" y="0"/>
            <a:ext cx="8153400" cy="18669000"/>
          </a:xfrm>
          <a:prstGeom prst="curvedLeftArrow">
            <a:avLst>
              <a:gd name="adj1" fmla="val 20568"/>
              <a:gd name="adj2" fmla="val 66565"/>
              <a:gd name="adj3" fmla="val 28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49000" y="17524631"/>
            <a:ext cx="22174200" cy="190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/>
          </a:p>
          <a:p>
            <a:r>
              <a:rPr lang="en-US" sz="5400" dirty="0" smtClean="0"/>
              <a:t>AVOID DIRECT CONTACT WITH COLD WATER OR SURFACES</a:t>
            </a:r>
          </a:p>
          <a:p>
            <a:endParaRPr lang="en-US" sz="5400" dirty="0" smtClean="0"/>
          </a:p>
          <a:p>
            <a:r>
              <a:rPr lang="en-US" sz="5400" dirty="0" smtClean="0"/>
              <a:t>KNOW THE STAGES OF HYPOTERMIA AND THE FIRST AID-Inform the medic</a:t>
            </a:r>
          </a:p>
          <a:p>
            <a:endParaRPr lang="en-US" sz="5400" dirty="0" smtClean="0"/>
          </a:p>
          <a:p>
            <a:r>
              <a:rPr lang="en-US" sz="5400" dirty="0" smtClean="0"/>
              <a:t>KNOW THE SIGNS AND SYTOMS OF FROST BITE AND FRIST AID TREATMENT</a:t>
            </a:r>
          </a:p>
          <a:p>
            <a:endParaRPr lang="en-US" sz="5400" dirty="0" smtClean="0"/>
          </a:p>
          <a:p>
            <a:r>
              <a:rPr lang="en-US" sz="5400" dirty="0" smtClean="0"/>
              <a:t>Select proper clothing for cold, wet and windy conditions. </a:t>
            </a:r>
          </a:p>
          <a:p>
            <a:r>
              <a:rPr lang="en-US" sz="5400" dirty="0" smtClean="0"/>
              <a:t>Layer clothing to adjust to changing environmental temperatures-avoid exposed skin</a:t>
            </a:r>
          </a:p>
          <a:p>
            <a:endParaRPr lang="en-US" sz="5400" dirty="0" smtClean="0"/>
          </a:p>
          <a:p>
            <a:r>
              <a:rPr lang="en-US" sz="5400" dirty="0" smtClean="0"/>
              <a:t>Take frequent short breaks in warm, dry shelters to allow the body to warm up.  Work in pairs- use the buddy system to recognize cold stress</a:t>
            </a:r>
          </a:p>
          <a:p>
            <a:endParaRPr lang="en-US" sz="5400" dirty="0" smtClean="0"/>
          </a:p>
          <a:p>
            <a:r>
              <a:rPr lang="en-US" sz="5400" dirty="0" smtClean="0"/>
              <a:t>Drink warm, sweet beverages. Avoid drinks with caffeine or alcohol.</a:t>
            </a:r>
          </a:p>
          <a:p>
            <a:endParaRPr lang="en-US" sz="5400" dirty="0" smtClean="0"/>
          </a:p>
          <a:p>
            <a:r>
              <a:rPr lang="en-US" sz="5400" dirty="0" smtClean="0"/>
              <a:t>Check and monitor  the weather-Temperature and Wind</a:t>
            </a:r>
          </a:p>
          <a:p>
            <a:endParaRPr lang="en-US" sz="5400" dirty="0" smtClean="0"/>
          </a:p>
          <a:p>
            <a:r>
              <a:rPr lang="en-US" sz="5400" dirty="0" smtClean="0"/>
              <a:t>Adjust the pace/rate of work- not to low getting cold and not to high creating wet clothes due to heavy sweating </a:t>
            </a:r>
          </a:p>
          <a:p>
            <a:endParaRPr lang="en-US" sz="5400" dirty="0" smtClean="0"/>
          </a:p>
          <a:p>
            <a:endParaRPr lang="en-US" dirty="0"/>
          </a:p>
        </p:txBody>
      </p:sp>
      <p:pic>
        <p:nvPicPr>
          <p:cNvPr id="49" name="Picture 2" descr="Image result for ship door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821400"/>
            <a:ext cx="9144000" cy="177546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914400" y="26746200"/>
            <a:ext cx="7696200" cy="61863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you now what is on the other side of that door before you go out on deck to work on the towing 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winch?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8" name="Picture 4" descr="Stop Sign Template Printable - Clipart librar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657600" y="21564600"/>
            <a:ext cx="1828800" cy="3357593"/>
          </a:xfrm>
          <a:prstGeom prst="rect">
            <a:avLst/>
          </a:prstGeom>
          <a:noFill/>
        </p:spPr>
      </p:pic>
      <p:sp>
        <p:nvSpPr>
          <p:cNvPr id="67" name="Equal 66"/>
          <p:cNvSpPr/>
          <p:nvPr/>
        </p:nvSpPr>
        <p:spPr>
          <a:xfrm>
            <a:off x="13716000" y="10744200"/>
            <a:ext cx="1219200" cy="1600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6" descr="Image result for snow  clip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801600" cy="18897600"/>
          </a:xfrm>
          <a:prstGeom prst="rect">
            <a:avLst/>
          </a:prstGeom>
          <a:noFill/>
        </p:spPr>
      </p:pic>
      <p:pic>
        <p:nvPicPr>
          <p:cNvPr id="77" name="Picture 10" descr="Image result for cold clip 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8093360" cy="4443495"/>
          </a:xfrm>
          <a:prstGeom prst="rect">
            <a:avLst/>
          </a:prstGeom>
          <a:noFill/>
        </p:spPr>
      </p:pic>
      <p:sp>
        <p:nvSpPr>
          <p:cNvPr id="78" name="Rectangle 77"/>
          <p:cNvSpPr/>
          <p:nvPr/>
        </p:nvSpPr>
        <p:spPr>
          <a:xfrm>
            <a:off x="0" y="8001000"/>
            <a:ext cx="12877800" cy="747897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COLD AIR </a:t>
            </a:r>
          </a:p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EMPERATURE </a:t>
            </a:r>
          </a:p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HIGH VELOCITY AIR MOVEMENT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DAMPNESS OF AIR</a:t>
            </a:r>
          </a:p>
        </p:txBody>
      </p:sp>
      <p:sp>
        <p:nvSpPr>
          <p:cNvPr id="79" name="Cross 78"/>
          <p:cNvSpPr/>
          <p:nvPr/>
        </p:nvSpPr>
        <p:spPr>
          <a:xfrm>
            <a:off x="10515600" y="9753600"/>
            <a:ext cx="914400" cy="838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3" name="Picture 17" descr="C:\Users\Carl\AppData\Local\Microsoft\Windows\INetCache\IE\9AINBGGF\wind-1295105_960_72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1066800"/>
            <a:ext cx="3352800" cy="6858000"/>
          </a:xfrm>
          <a:prstGeom prst="rect">
            <a:avLst/>
          </a:prstGeom>
          <a:noFill/>
        </p:spPr>
      </p:pic>
      <p:sp>
        <p:nvSpPr>
          <p:cNvPr id="45" name="Cross 44"/>
          <p:cNvSpPr/>
          <p:nvPr/>
        </p:nvSpPr>
        <p:spPr>
          <a:xfrm>
            <a:off x="9753600" y="12573000"/>
            <a:ext cx="914400" cy="838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6" descr="Image result for hypotherm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98800" y="10972800"/>
            <a:ext cx="2473074" cy="3276600"/>
          </a:xfrm>
          <a:prstGeom prst="rect">
            <a:avLst/>
          </a:prstGeom>
          <a:noFill/>
        </p:spPr>
      </p:pic>
      <p:pic>
        <p:nvPicPr>
          <p:cNvPr id="48" name="Picture 2" descr="Illustration showing three clothing layers for winter workwe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671000" y="20345400"/>
            <a:ext cx="13813060" cy="11887200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9829800" y="34671000"/>
            <a:ext cx="391668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Crew need to maintain a core body temperature of + 37 C for normal body functioning as well as to provide energy for activity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27800" y="2438400"/>
            <a:ext cx="2407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toes, fingers, ears, nose are at the greatest risk </a:t>
            </a:r>
          </a:p>
          <a:p>
            <a:r>
              <a:rPr lang="en-US" sz="4800" dirty="0" smtClean="0"/>
              <a:t>because they lack major muscles to generate heat</a:t>
            </a:r>
          </a:p>
          <a:p>
            <a:r>
              <a:rPr lang="en-US" sz="4800" dirty="0" smtClean="0"/>
              <a:t> leading to loss of the ability to use fingers/hands</a:t>
            </a:r>
          </a:p>
          <a:p>
            <a:r>
              <a:rPr lang="en-US" sz="4800" dirty="0" smtClean="0"/>
              <a:t> ( dexterity )</a:t>
            </a:r>
            <a:endParaRPr lang="en-US" sz="4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251400" y="0"/>
            <a:ext cx="166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It is hard to focus on the task when cold</a:t>
            </a:r>
            <a:endParaRPr lang="en-US" sz="4800" dirty="0"/>
          </a:p>
        </p:txBody>
      </p:sp>
      <p:sp>
        <p:nvSpPr>
          <p:cNvPr id="60" name="TextBox 59"/>
          <p:cNvSpPr txBox="1"/>
          <p:nvPr/>
        </p:nvSpPr>
        <p:spPr>
          <a:xfrm>
            <a:off x="32385000" y="11277600"/>
            <a:ext cx="1386840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inability to maintain central core  temperature is the most severe cold injury. The excessive loss of body heat can be fatal</a:t>
            </a:r>
            <a:endParaRPr lang="en-US" sz="4800" dirty="0"/>
          </a:p>
        </p:txBody>
      </p:sp>
      <p:sp>
        <p:nvSpPr>
          <p:cNvPr id="66" name="Right Arrow 65"/>
          <p:cNvSpPr/>
          <p:nvPr/>
        </p:nvSpPr>
        <p:spPr>
          <a:xfrm rot="16200000">
            <a:off x="2781300" y="14897100"/>
            <a:ext cx="4572000" cy="5562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/>
          </a:p>
        </p:txBody>
      </p:sp>
      <p:pic>
        <p:nvPicPr>
          <p:cNvPr id="1026" name="Picture 2" descr="C:\Users\Carl\AppData\Local\Microsoft\Windows\INetCache\IE\55R9NMKN\220px-Cold_-_Cold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470785">
            <a:off x="31226720" y="14885469"/>
            <a:ext cx="10350679" cy="4455162"/>
          </a:xfrm>
          <a:prstGeom prst="rect">
            <a:avLst/>
          </a:prstGeom>
          <a:noFill/>
        </p:spPr>
      </p:pic>
      <p:sp>
        <p:nvSpPr>
          <p:cNvPr id="71" name="Rectangle 70"/>
          <p:cNvSpPr/>
          <p:nvPr/>
        </p:nvSpPr>
        <p:spPr>
          <a:xfrm rot="20226068">
            <a:off x="30610443" y="17546837"/>
            <a:ext cx="121750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Prevention</a:t>
            </a:r>
            <a:endParaRPr lang="en-US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7508200" y="17983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677400" y="23469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29641800" y="27584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9906000" y="2895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27051000" y="30861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9829800" y="3276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9982200" y="19507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31927800" y="22098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9" name="Chevron 88"/>
          <p:cNvSpPr/>
          <p:nvPr/>
        </p:nvSpPr>
        <p:spPr>
          <a:xfrm>
            <a:off x="28346400" y="0"/>
            <a:ext cx="838200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Chevron 89"/>
          <p:cNvSpPr/>
          <p:nvPr/>
        </p:nvSpPr>
        <p:spPr>
          <a:xfrm>
            <a:off x="30556200" y="3657600"/>
            <a:ext cx="838200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31318200" y="11734800"/>
            <a:ext cx="838200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" name="Picture 4" descr="Image result for icicle clipa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583400" y="2743200"/>
            <a:ext cx="1600200" cy="1600200"/>
          </a:xfrm>
          <a:prstGeom prst="rect">
            <a:avLst/>
          </a:prstGeom>
          <a:noFill/>
        </p:spPr>
      </p:pic>
      <p:pic>
        <p:nvPicPr>
          <p:cNvPr id="93" name="Picture 4" descr="Image result for icicle clipa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0" y="8001000"/>
            <a:ext cx="1600200" cy="1600200"/>
          </a:xfrm>
          <a:prstGeom prst="rect">
            <a:avLst/>
          </a:prstGeom>
          <a:noFill/>
        </p:spPr>
      </p:pic>
      <p:pic>
        <p:nvPicPr>
          <p:cNvPr id="94" name="Picture 4" descr="Image result for icicle clipa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02400" y="0"/>
            <a:ext cx="1600200" cy="1600200"/>
          </a:xfrm>
          <a:prstGeom prst="rect">
            <a:avLst/>
          </a:prstGeom>
          <a:noFill/>
        </p:spPr>
      </p:pic>
      <p:pic>
        <p:nvPicPr>
          <p:cNvPr id="95" name="Picture 4" descr="Image result for icicle clipa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964400" y="4876800"/>
            <a:ext cx="1600200" cy="1600200"/>
          </a:xfrm>
          <a:prstGeom prst="rect">
            <a:avLst/>
          </a:prstGeom>
          <a:noFill/>
        </p:spPr>
      </p:pic>
      <p:pic>
        <p:nvPicPr>
          <p:cNvPr id="96" name="Picture 4" descr="Image result for icicle clipa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479000" y="10820400"/>
            <a:ext cx="1600200" cy="1600200"/>
          </a:xfrm>
          <a:prstGeom prst="rect">
            <a:avLst/>
          </a:prstGeom>
          <a:noFill/>
        </p:spPr>
      </p:pic>
      <p:pic>
        <p:nvPicPr>
          <p:cNvPr id="97" name="Picture 4" descr="Image result for icicle clipa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040600" y="14097000"/>
            <a:ext cx="1600200" cy="1600200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/>
        </p:nvSpPr>
        <p:spPr>
          <a:xfrm>
            <a:off x="37261800" y="6629400"/>
            <a:ext cx="119634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LEAD TO INJURIES AND ILLNESSES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7397</TotalTime>
  <Words>290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</dc:creator>
  <cp:lastModifiedBy>Carl</cp:lastModifiedBy>
  <cp:revision>13</cp:revision>
  <dcterms:created xsi:type="dcterms:W3CDTF">2019-11-19T18:03:33Z</dcterms:created>
  <dcterms:modified xsi:type="dcterms:W3CDTF">2020-02-22T22:37:47Z</dcterms:modified>
</cp:coreProperties>
</file>