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3"/>
  </p:sldMasterIdLst>
  <p:notesMasterIdLst>
    <p:notesMasterId r:id="rId44"/>
  </p:notesMasterIdLst>
  <p:sldIdLst>
    <p:sldId id="258" r:id="rId4"/>
    <p:sldId id="261" r:id="rId5"/>
    <p:sldId id="362" r:id="rId6"/>
    <p:sldId id="368" r:id="rId7"/>
    <p:sldId id="262" r:id="rId8"/>
    <p:sldId id="369" r:id="rId9"/>
    <p:sldId id="378" r:id="rId10"/>
    <p:sldId id="361" r:id="rId11"/>
    <p:sldId id="370" r:id="rId12"/>
    <p:sldId id="366" r:id="rId13"/>
    <p:sldId id="371" r:id="rId14"/>
    <p:sldId id="372" r:id="rId15"/>
    <p:sldId id="375" r:id="rId16"/>
    <p:sldId id="376" r:id="rId17"/>
    <p:sldId id="377" r:id="rId18"/>
    <p:sldId id="363" r:id="rId19"/>
    <p:sldId id="380" r:id="rId20"/>
    <p:sldId id="259" r:id="rId21"/>
    <p:sldId id="384" r:id="rId22"/>
    <p:sldId id="404" r:id="rId23"/>
    <p:sldId id="405" r:id="rId24"/>
    <p:sldId id="406" r:id="rId25"/>
    <p:sldId id="407" r:id="rId26"/>
    <p:sldId id="408" r:id="rId27"/>
    <p:sldId id="409" r:id="rId28"/>
    <p:sldId id="410" r:id="rId29"/>
    <p:sldId id="411" r:id="rId30"/>
    <p:sldId id="389" r:id="rId31"/>
    <p:sldId id="385" r:id="rId32"/>
    <p:sldId id="386" r:id="rId33"/>
    <p:sldId id="387" r:id="rId34"/>
    <p:sldId id="401" r:id="rId35"/>
    <p:sldId id="402" r:id="rId36"/>
    <p:sldId id="403" r:id="rId37"/>
    <p:sldId id="381" r:id="rId38"/>
    <p:sldId id="398" r:id="rId39"/>
    <p:sldId id="400" r:id="rId40"/>
    <p:sldId id="412" r:id="rId41"/>
    <p:sldId id="413" r:id="rId42"/>
    <p:sldId id="367"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iet" initials=""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2" autoAdjust="0"/>
    <p:restoredTop sz="80402" autoAdjust="0"/>
  </p:normalViewPr>
  <p:slideViewPr>
    <p:cSldViewPr snapToGrid="0">
      <p:cViewPr varScale="1">
        <p:scale>
          <a:sx n="62" d="100"/>
          <a:sy n="62" d="100"/>
        </p:scale>
        <p:origin x="-8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3091A-2D92-4976-8F31-DCB11D8CCFF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797B60B-8026-411E-9678-B96D0A918FBD}">
      <dgm:prSet phldrT="[Text]"/>
      <dgm:spPr/>
      <dgm:t>
        <a:bodyPr/>
        <a:lstStyle/>
        <a:p>
          <a:r>
            <a:rPr lang="en-US" dirty="0" smtClean="0"/>
            <a:t>Temper </a:t>
          </a:r>
        </a:p>
        <a:p>
          <a:r>
            <a:rPr lang="en-US" dirty="0" smtClean="0"/>
            <a:t>Mood swings</a:t>
          </a:r>
          <a:endParaRPr lang="en-US" dirty="0"/>
        </a:p>
      </dgm:t>
    </dgm:pt>
    <dgm:pt modelId="{208BF9FB-08FD-4D7C-B250-89BB08BA49E2}" type="parTrans" cxnId="{54671991-7F2A-4FAB-9419-7A20DB6241C4}">
      <dgm:prSet/>
      <dgm:spPr/>
      <dgm:t>
        <a:bodyPr/>
        <a:lstStyle/>
        <a:p>
          <a:endParaRPr lang="en-US"/>
        </a:p>
      </dgm:t>
    </dgm:pt>
    <dgm:pt modelId="{5EC062FE-6C0E-4FBC-BC3B-274412538FBF}" type="sibTrans" cxnId="{54671991-7F2A-4FAB-9419-7A20DB6241C4}">
      <dgm:prSet/>
      <dgm:spPr/>
      <dgm:t>
        <a:bodyPr/>
        <a:lstStyle/>
        <a:p>
          <a:endParaRPr lang="en-US"/>
        </a:p>
      </dgm:t>
    </dgm:pt>
    <dgm:pt modelId="{09C0A3F2-51AB-4875-B322-742223F4E956}">
      <dgm:prSet phldrT="[Text]"/>
      <dgm:spPr/>
      <dgm:t>
        <a:bodyPr/>
        <a:lstStyle/>
        <a:p>
          <a:r>
            <a:rPr lang="en-US" dirty="0" smtClean="0"/>
            <a:t>Uncooperative </a:t>
          </a:r>
          <a:endParaRPr lang="en-US" dirty="0"/>
        </a:p>
      </dgm:t>
    </dgm:pt>
    <dgm:pt modelId="{44EFC631-E36B-490A-9575-6A0CC30008DD}" type="parTrans" cxnId="{CFDC77BF-9E77-47FD-9D0A-E0C9F8A9920C}">
      <dgm:prSet/>
      <dgm:spPr/>
      <dgm:t>
        <a:bodyPr/>
        <a:lstStyle/>
        <a:p>
          <a:endParaRPr lang="en-US"/>
        </a:p>
      </dgm:t>
    </dgm:pt>
    <dgm:pt modelId="{C4B5B7BF-E4F9-45BF-B3FC-78023C48474D}" type="sibTrans" cxnId="{CFDC77BF-9E77-47FD-9D0A-E0C9F8A9920C}">
      <dgm:prSet/>
      <dgm:spPr/>
      <dgm:t>
        <a:bodyPr/>
        <a:lstStyle/>
        <a:p>
          <a:endParaRPr lang="en-US"/>
        </a:p>
      </dgm:t>
    </dgm:pt>
    <dgm:pt modelId="{506923CC-5004-404A-91EB-3A91BD95966E}">
      <dgm:prSet phldrT="[Text]"/>
      <dgm:spPr/>
      <dgm:t>
        <a:bodyPr/>
        <a:lstStyle/>
        <a:p>
          <a:r>
            <a:rPr lang="en-US" dirty="0" smtClean="0"/>
            <a:t>Quiet  Withdrawn</a:t>
          </a:r>
        </a:p>
        <a:p>
          <a:r>
            <a:rPr lang="en-US" dirty="0" smtClean="0"/>
            <a:t>Unengaged</a:t>
          </a:r>
          <a:endParaRPr lang="en-US" dirty="0"/>
        </a:p>
      </dgm:t>
    </dgm:pt>
    <dgm:pt modelId="{7C046C8B-BD76-4AE7-8480-AC11441BBC72}" type="parTrans" cxnId="{3C8754AD-737B-4AAA-9D8E-3633CB806382}">
      <dgm:prSet/>
      <dgm:spPr/>
      <dgm:t>
        <a:bodyPr/>
        <a:lstStyle/>
        <a:p>
          <a:endParaRPr lang="en-US"/>
        </a:p>
      </dgm:t>
    </dgm:pt>
    <dgm:pt modelId="{53D48945-6A82-4D65-B4E9-931018B54955}" type="sibTrans" cxnId="{3C8754AD-737B-4AAA-9D8E-3633CB806382}">
      <dgm:prSet/>
      <dgm:spPr/>
      <dgm:t>
        <a:bodyPr/>
        <a:lstStyle/>
        <a:p>
          <a:endParaRPr lang="en-US"/>
        </a:p>
      </dgm:t>
    </dgm:pt>
    <dgm:pt modelId="{6EE627BB-3488-45FE-84F4-E72577631624}">
      <dgm:prSet/>
      <dgm:spPr/>
      <dgm:t>
        <a:bodyPr/>
        <a:lstStyle/>
        <a:p>
          <a:r>
            <a:rPr lang="en-US" smtClean="0">
              <a:latin typeface="Arial" charset="0"/>
            </a:rPr>
            <a:t>Characteristics of bullying</a:t>
          </a:r>
          <a:endParaRPr lang="en-US" dirty="0" smtClean="0">
            <a:latin typeface="Arial" charset="0"/>
          </a:endParaRPr>
        </a:p>
      </dgm:t>
    </dgm:pt>
    <dgm:pt modelId="{85885F1C-747A-48E5-81EA-C2093EEEB5E3}" type="parTrans" cxnId="{1728AB42-CFE7-487F-955F-6E395D2C3AB3}">
      <dgm:prSet/>
      <dgm:spPr/>
      <dgm:t>
        <a:bodyPr/>
        <a:lstStyle/>
        <a:p>
          <a:endParaRPr lang="en-US"/>
        </a:p>
      </dgm:t>
    </dgm:pt>
    <dgm:pt modelId="{CF54AF92-9001-4437-86E2-5DCF4A4E4CF6}" type="sibTrans" cxnId="{1728AB42-CFE7-487F-955F-6E395D2C3AB3}">
      <dgm:prSet/>
      <dgm:spPr/>
      <dgm:t>
        <a:bodyPr/>
        <a:lstStyle/>
        <a:p>
          <a:endParaRPr lang="en-US"/>
        </a:p>
      </dgm:t>
    </dgm:pt>
    <dgm:pt modelId="{12B7F548-6939-4876-B3D0-CF18CA7A1EC1}">
      <dgm:prSet/>
      <dgm:spPr/>
      <dgm:t>
        <a:bodyPr/>
        <a:lstStyle/>
        <a:p>
          <a:r>
            <a:rPr lang="en-US" smtClean="0">
              <a:latin typeface="Arial" charset="0"/>
            </a:rPr>
            <a:t>Falling  behind  on deadlines</a:t>
          </a:r>
          <a:endParaRPr lang="en-US" dirty="0" smtClean="0">
            <a:latin typeface="Arial" charset="0"/>
          </a:endParaRPr>
        </a:p>
      </dgm:t>
    </dgm:pt>
    <dgm:pt modelId="{1ED07819-E2F6-4DA2-818B-EF9D4C20A929}" type="parTrans" cxnId="{6D2600F4-411D-4693-89E1-08EC6BE6DE0F}">
      <dgm:prSet/>
      <dgm:spPr/>
      <dgm:t>
        <a:bodyPr/>
        <a:lstStyle/>
        <a:p>
          <a:endParaRPr lang="en-US"/>
        </a:p>
      </dgm:t>
    </dgm:pt>
    <dgm:pt modelId="{DCBE1A3F-A174-4176-ACEE-82D2FBC8BEAC}" type="sibTrans" cxnId="{6D2600F4-411D-4693-89E1-08EC6BE6DE0F}">
      <dgm:prSet/>
      <dgm:spPr/>
      <dgm:t>
        <a:bodyPr/>
        <a:lstStyle/>
        <a:p>
          <a:endParaRPr lang="en-US"/>
        </a:p>
      </dgm:t>
    </dgm:pt>
    <dgm:pt modelId="{991E030C-3F19-487C-AFD8-32C5660A5823}">
      <dgm:prSet/>
      <dgm:spPr/>
      <dgm:t>
        <a:bodyPr/>
        <a:lstStyle/>
        <a:p>
          <a:r>
            <a:rPr lang="en-US" dirty="0" smtClean="0">
              <a:latin typeface="Arial" charset="0"/>
            </a:rPr>
            <a:t>Progressive violent/aggressive</a:t>
          </a:r>
        </a:p>
        <a:p>
          <a:r>
            <a:rPr lang="en-US" dirty="0" smtClean="0">
              <a:latin typeface="Arial" charset="0"/>
            </a:rPr>
            <a:t>behavior</a:t>
          </a:r>
        </a:p>
      </dgm:t>
    </dgm:pt>
    <dgm:pt modelId="{4CAEDCC6-3D88-49DC-A53F-FF64E580C778}" type="parTrans" cxnId="{7EE2CB1B-69A8-40CB-BB3E-F32BD2663BE5}">
      <dgm:prSet/>
      <dgm:spPr/>
      <dgm:t>
        <a:bodyPr/>
        <a:lstStyle/>
        <a:p>
          <a:endParaRPr lang="en-US"/>
        </a:p>
      </dgm:t>
    </dgm:pt>
    <dgm:pt modelId="{B1F065D6-C51E-4D56-84C1-8C347C6CA471}" type="sibTrans" cxnId="{7EE2CB1B-69A8-40CB-BB3E-F32BD2663BE5}">
      <dgm:prSet/>
      <dgm:spPr/>
      <dgm:t>
        <a:bodyPr/>
        <a:lstStyle/>
        <a:p>
          <a:endParaRPr lang="en-US"/>
        </a:p>
      </dgm:t>
    </dgm:pt>
    <dgm:pt modelId="{C894677A-430C-45B2-AA7B-4B307E71687A}">
      <dgm:prSet/>
      <dgm:spPr/>
      <dgm:t>
        <a:bodyPr/>
        <a:lstStyle/>
        <a:p>
          <a:r>
            <a:rPr lang="en-US" smtClean="0">
              <a:latin typeface="Arial" charset="0"/>
            </a:rPr>
            <a:t>Difficult to reason with</a:t>
          </a:r>
          <a:endParaRPr lang="en-US" dirty="0" smtClean="0">
            <a:latin typeface="Arial" charset="0"/>
          </a:endParaRPr>
        </a:p>
      </dgm:t>
    </dgm:pt>
    <dgm:pt modelId="{DBAB52F6-608B-4213-BD00-4B9C95EBCD54}" type="parTrans" cxnId="{75D25444-F1D4-450C-9641-75DACC8AA3ED}">
      <dgm:prSet/>
      <dgm:spPr/>
      <dgm:t>
        <a:bodyPr/>
        <a:lstStyle/>
        <a:p>
          <a:endParaRPr lang="en-US"/>
        </a:p>
      </dgm:t>
    </dgm:pt>
    <dgm:pt modelId="{2D5AE373-9647-4C41-8C99-1E6C35ACC529}" type="sibTrans" cxnId="{75D25444-F1D4-450C-9641-75DACC8AA3ED}">
      <dgm:prSet/>
      <dgm:spPr/>
      <dgm:t>
        <a:bodyPr/>
        <a:lstStyle/>
        <a:p>
          <a:endParaRPr lang="en-US"/>
        </a:p>
      </dgm:t>
    </dgm:pt>
    <dgm:pt modelId="{6A3BAC52-BCAF-4618-83BA-DE6D8EF57F42}">
      <dgm:prSet/>
      <dgm:spPr/>
      <dgm:t>
        <a:bodyPr/>
        <a:lstStyle/>
        <a:p>
          <a:r>
            <a:rPr lang="en-US" smtClean="0">
              <a:latin typeface="Arial" charset="0"/>
            </a:rPr>
            <a:t>Withholding information</a:t>
          </a:r>
          <a:endParaRPr lang="en-US" dirty="0" smtClean="0">
            <a:latin typeface="Arial" charset="0"/>
          </a:endParaRPr>
        </a:p>
      </dgm:t>
    </dgm:pt>
    <dgm:pt modelId="{7A200035-D0CA-49EA-934A-6DB86497CA22}" type="parTrans" cxnId="{8C1B2B1C-12ED-48EB-A5D9-EFB401FFF91C}">
      <dgm:prSet/>
      <dgm:spPr/>
      <dgm:t>
        <a:bodyPr/>
        <a:lstStyle/>
        <a:p>
          <a:endParaRPr lang="en-US"/>
        </a:p>
      </dgm:t>
    </dgm:pt>
    <dgm:pt modelId="{5959AB40-D99D-4157-BBBF-14567B5B8DC0}" type="sibTrans" cxnId="{8C1B2B1C-12ED-48EB-A5D9-EFB401FFF91C}">
      <dgm:prSet/>
      <dgm:spPr/>
      <dgm:t>
        <a:bodyPr/>
        <a:lstStyle/>
        <a:p>
          <a:endParaRPr lang="en-US"/>
        </a:p>
      </dgm:t>
    </dgm:pt>
    <dgm:pt modelId="{F8F98106-E2A2-4BD6-AB88-60B6DCE50D64}" type="pres">
      <dgm:prSet presAssocID="{3983091A-2D92-4976-8F31-DCB11D8CCFF2}" presName="diagram" presStyleCnt="0">
        <dgm:presLayoutVars>
          <dgm:dir/>
          <dgm:resizeHandles val="exact"/>
        </dgm:presLayoutVars>
      </dgm:prSet>
      <dgm:spPr/>
      <dgm:t>
        <a:bodyPr/>
        <a:lstStyle/>
        <a:p>
          <a:endParaRPr lang="en-US"/>
        </a:p>
      </dgm:t>
    </dgm:pt>
    <dgm:pt modelId="{363A126A-A3ED-4624-BA95-19E7DA7F3CF0}" type="pres">
      <dgm:prSet presAssocID="{5797B60B-8026-411E-9678-B96D0A918FBD}" presName="node" presStyleLbl="node1" presStyleIdx="0" presStyleCnt="8" custScaleX="141817">
        <dgm:presLayoutVars>
          <dgm:bulletEnabled val="1"/>
        </dgm:presLayoutVars>
      </dgm:prSet>
      <dgm:spPr/>
      <dgm:t>
        <a:bodyPr/>
        <a:lstStyle/>
        <a:p>
          <a:endParaRPr lang="en-US"/>
        </a:p>
      </dgm:t>
    </dgm:pt>
    <dgm:pt modelId="{D5BE8F38-4F12-46CF-A0AE-8725D500CBBD}" type="pres">
      <dgm:prSet presAssocID="{5EC062FE-6C0E-4FBC-BC3B-274412538FBF}" presName="sibTrans" presStyleCnt="0"/>
      <dgm:spPr/>
    </dgm:pt>
    <dgm:pt modelId="{49DE76E9-F503-4E01-BE88-9FE2513EAC9A}" type="pres">
      <dgm:prSet presAssocID="{09C0A3F2-51AB-4875-B322-742223F4E956}" presName="node" presStyleLbl="node1" presStyleIdx="1" presStyleCnt="8">
        <dgm:presLayoutVars>
          <dgm:bulletEnabled val="1"/>
        </dgm:presLayoutVars>
      </dgm:prSet>
      <dgm:spPr/>
      <dgm:t>
        <a:bodyPr/>
        <a:lstStyle/>
        <a:p>
          <a:endParaRPr lang="en-US"/>
        </a:p>
      </dgm:t>
    </dgm:pt>
    <dgm:pt modelId="{2249DB99-EBD9-4BEE-873D-05D87F1ACD20}" type="pres">
      <dgm:prSet presAssocID="{C4B5B7BF-E4F9-45BF-B3FC-78023C48474D}" presName="sibTrans" presStyleCnt="0"/>
      <dgm:spPr/>
    </dgm:pt>
    <dgm:pt modelId="{CDA7B704-EB76-441D-823A-364D95754041}" type="pres">
      <dgm:prSet presAssocID="{991E030C-3F19-487C-AFD8-32C5660A5823}" presName="node" presStyleLbl="node1" presStyleIdx="2" presStyleCnt="8">
        <dgm:presLayoutVars>
          <dgm:bulletEnabled val="1"/>
        </dgm:presLayoutVars>
      </dgm:prSet>
      <dgm:spPr/>
      <dgm:t>
        <a:bodyPr/>
        <a:lstStyle/>
        <a:p>
          <a:endParaRPr lang="en-US"/>
        </a:p>
      </dgm:t>
    </dgm:pt>
    <dgm:pt modelId="{CAC5A411-3C06-4679-8941-884FE3670303}" type="pres">
      <dgm:prSet presAssocID="{B1F065D6-C51E-4D56-84C1-8C347C6CA471}" presName="sibTrans" presStyleCnt="0"/>
      <dgm:spPr/>
    </dgm:pt>
    <dgm:pt modelId="{31208990-412D-4286-B0D3-7BD2D41A662E}" type="pres">
      <dgm:prSet presAssocID="{6A3BAC52-BCAF-4618-83BA-DE6D8EF57F42}" presName="node" presStyleLbl="node1" presStyleIdx="3" presStyleCnt="8">
        <dgm:presLayoutVars>
          <dgm:bulletEnabled val="1"/>
        </dgm:presLayoutVars>
      </dgm:prSet>
      <dgm:spPr/>
      <dgm:t>
        <a:bodyPr/>
        <a:lstStyle/>
        <a:p>
          <a:endParaRPr lang="en-US"/>
        </a:p>
      </dgm:t>
    </dgm:pt>
    <dgm:pt modelId="{ADBF5C8E-4858-4079-BE4D-1F9E3EFA712F}" type="pres">
      <dgm:prSet presAssocID="{5959AB40-D99D-4157-BBBF-14567B5B8DC0}" presName="sibTrans" presStyleCnt="0"/>
      <dgm:spPr/>
    </dgm:pt>
    <dgm:pt modelId="{9CEB406E-F110-4630-B462-EA066E4CEFB3}" type="pres">
      <dgm:prSet presAssocID="{C894677A-430C-45B2-AA7B-4B307E71687A}" presName="node" presStyleLbl="node1" presStyleIdx="4" presStyleCnt="8">
        <dgm:presLayoutVars>
          <dgm:bulletEnabled val="1"/>
        </dgm:presLayoutVars>
      </dgm:prSet>
      <dgm:spPr/>
      <dgm:t>
        <a:bodyPr/>
        <a:lstStyle/>
        <a:p>
          <a:endParaRPr lang="en-US"/>
        </a:p>
      </dgm:t>
    </dgm:pt>
    <dgm:pt modelId="{33F47413-262C-4FDE-9E47-D26089490DEF}" type="pres">
      <dgm:prSet presAssocID="{2D5AE373-9647-4C41-8C99-1E6C35ACC529}" presName="sibTrans" presStyleCnt="0"/>
      <dgm:spPr/>
    </dgm:pt>
    <dgm:pt modelId="{8C880AF8-50EC-4B0B-AE0D-1DDFE9203E0E}" type="pres">
      <dgm:prSet presAssocID="{6EE627BB-3488-45FE-84F4-E72577631624}" presName="node" presStyleLbl="node1" presStyleIdx="5" presStyleCnt="8" custLinFactNeighborX="-805">
        <dgm:presLayoutVars>
          <dgm:bulletEnabled val="1"/>
        </dgm:presLayoutVars>
      </dgm:prSet>
      <dgm:spPr/>
      <dgm:t>
        <a:bodyPr/>
        <a:lstStyle/>
        <a:p>
          <a:endParaRPr lang="en-US"/>
        </a:p>
      </dgm:t>
    </dgm:pt>
    <dgm:pt modelId="{9BC3F4F4-43C8-44B7-A526-23F3D4355190}" type="pres">
      <dgm:prSet presAssocID="{CF54AF92-9001-4437-86E2-5DCF4A4E4CF6}" presName="sibTrans" presStyleCnt="0"/>
      <dgm:spPr/>
    </dgm:pt>
    <dgm:pt modelId="{E8711530-A220-46AC-8F15-611A4D429ED9}" type="pres">
      <dgm:prSet presAssocID="{506923CC-5004-404A-91EB-3A91BD95966E}" presName="node" presStyleLbl="node1" presStyleIdx="6" presStyleCnt="8">
        <dgm:presLayoutVars>
          <dgm:bulletEnabled val="1"/>
        </dgm:presLayoutVars>
      </dgm:prSet>
      <dgm:spPr/>
      <dgm:t>
        <a:bodyPr/>
        <a:lstStyle/>
        <a:p>
          <a:endParaRPr lang="en-US"/>
        </a:p>
      </dgm:t>
    </dgm:pt>
    <dgm:pt modelId="{2469792A-9ADA-44A1-8DF0-DFBB6787673A}" type="pres">
      <dgm:prSet presAssocID="{53D48945-6A82-4D65-B4E9-931018B54955}" presName="sibTrans" presStyleCnt="0"/>
      <dgm:spPr/>
    </dgm:pt>
    <dgm:pt modelId="{D739BA0D-2933-4583-8506-303D5D32DFEE}" type="pres">
      <dgm:prSet presAssocID="{12B7F548-6939-4876-B3D0-CF18CA7A1EC1}" presName="node" presStyleLbl="node1" presStyleIdx="7" presStyleCnt="8">
        <dgm:presLayoutVars>
          <dgm:bulletEnabled val="1"/>
        </dgm:presLayoutVars>
      </dgm:prSet>
      <dgm:spPr/>
      <dgm:t>
        <a:bodyPr/>
        <a:lstStyle/>
        <a:p>
          <a:endParaRPr lang="en-US"/>
        </a:p>
      </dgm:t>
    </dgm:pt>
  </dgm:ptLst>
  <dgm:cxnLst>
    <dgm:cxn modelId="{75D25444-F1D4-450C-9641-75DACC8AA3ED}" srcId="{3983091A-2D92-4976-8F31-DCB11D8CCFF2}" destId="{C894677A-430C-45B2-AA7B-4B307E71687A}" srcOrd="4" destOrd="0" parTransId="{DBAB52F6-608B-4213-BD00-4B9C95EBCD54}" sibTransId="{2D5AE373-9647-4C41-8C99-1E6C35ACC529}"/>
    <dgm:cxn modelId="{A5D5562F-5017-451F-B517-7D772CAD34AE}" type="presOf" srcId="{506923CC-5004-404A-91EB-3A91BD95966E}" destId="{E8711530-A220-46AC-8F15-611A4D429ED9}" srcOrd="0" destOrd="0" presId="urn:microsoft.com/office/officeart/2005/8/layout/default"/>
    <dgm:cxn modelId="{0294CC68-9DE0-4899-B5B8-76EDC285426E}" type="presOf" srcId="{C894677A-430C-45B2-AA7B-4B307E71687A}" destId="{9CEB406E-F110-4630-B462-EA066E4CEFB3}" srcOrd="0" destOrd="0" presId="urn:microsoft.com/office/officeart/2005/8/layout/default"/>
    <dgm:cxn modelId="{CFDC77BF-9E77-47FD-9D0A-E0C9F8A9920C}" srcId="{3983091A-2D92-4976-8F31-DCB11D8CCFF2}" destId="{09C0A3F2-51AB-4875-B322-742223F4E956}" srcOrd="1" destOrd="0" parTransId="{44EFC631-E36B-490A-9575-6A0CC30008DD}" sibTransId="{C4B5B7BF-E4F9-45BF-B3FC-78023C48474D}"/>
    <dgm:cxn modelId="{7D404138-075C-488B-B0F6-526CAFA44F19}" type="presOf" srcId="{6A3BAC52-BCAF-4618-83BA-DE6D8EF57F42}" destId="{31208990-412D-4286-B0D3-7BD2D41A662E}" srcOrd="0" destOrd="0" presId="urn:microsoft.com/office/officeart/2005/8/layout/default"/>
    <dgm:cxn modelId="{6D2600F4-411D-4693-89E1-08EC6BE6DE0F}" srcId="{3983091A-2D92-4976-8F31-DCB11D8CCFF2}" destId="{12B7F548-6939-4876-B3D0-CF18CA7A1EC1}" srcOrd="7" destOrd="0" parTransId="{1ED07819-E2F6-4DA2-818B-EF9D4C20A929}" sibTransId="{DCBE1A3F-A174-4176-ACEE-82D2FBC8BEAC}"/>
    <dgm:cxn modelId="{183F37CA-EA5B-4F14-A4AD-201322A5B494}" type="presOf" srcId="{6EE627BB-3488-45FE-84F4-E72577631624}" destId="{8C880AF8-50EC-4B0B-AE0D-1DDFE9203E0E}" srcOrd="0" destOrd="0" presId="urn:microsoft.com/office/officeart/2005/8/layout/default"/>
    <dgm:cxn modelId="{3C8754AD-737B-4AAA-9D8E-3633CB806382}" srcId="{3983091A-2D92-4976-8F31-DCB11D8CCFF2}" destId="{506923CC-5004-404A-91EB-3A91BD95966E}" srcOrd="6" destOrd="0" parTransId="{7C046C8B-BD76-4AE7-8480-AC11441BBC72}" sibTransId="{53D48945-6A82-4D65-B4E9-931018B54955}"/>
    <dgm:cxn modelId="{0127221B-2170-40C2-846C-50407180FE3B}" type="presOf" srcId="{991E030C-3F19-487C-AFD8-32C5660A5823}" destId="{CDA7B704-EB76-441D-823A-364D95754041}" srcOrd="0" destOrd="0" presId="urn:microsoft.com/office/officeart/2005/8/layout/default"/>
    <dgm:cxn modelId="{E275C4AA-76CC-4D29-8328-F95A265A5FF0}" type="presOf" srcId="{09C0A3F2-51AB-4875-B322-742223F4E956}" destId="{49DE76E9-F503-4E01-BE88-9FE2513EAC9A}" srcOrd="0" destOrd="0" presId="urn:microsoft.com/office/officeart/2005/8/layout/default"/>
    <dgm:cxn modelId="{7EE2CB1B-69A8-40CB-BB3E-F32BD2663BE5}" srcId="{3983091A-2D92-4976-8F31-DCB11D8CCFF2}" destId="{991E030C-3F19-487C-AFD8-32C5660A5823}" srcOrd="2" destOrd="0" parTransId="{4CAEDCC6-3D88-49DC-A53F-FF64E580C778}" sibTransId="{B1F065D6-C51E-4D56-84C1-8C347C6CA471}"/>
    <dgm:cxn modelId="{E980F7D6-122B-41A5-8434-9C9E3055FF66}" type="presOf" srcId="{5797B60B-8026-411E-9678-B96D0A918FBD}" destId="{363A126A-A3ED-4624-BA95-19E7DA7F3CF0}" srcOrd="0" destOrd="0" presId="urn:microsoft.com/office/officeart/2005/8/layout/default"/>
    <dgm:cxn modelId="{54671991-7F2A-4FAB-9419-7A20DB6241C4}" srcId="{3983091A-2D92-4976-8F31-DCB11D8CCFF2}" destId="{5797B60B-8026-411E-9678-B96D0A918FBD}" srcOrd="0" destOrd="0" parTransId="{208BF9FB-08FD-4D7C-B250-89BB08BA49E2}" sibTransId="{5EC062FE-6C0E-4FBC-BC3B-274412538FBF}"/>
    <dgm:cxn modelId="{8C1B2B1C-12ED-48EB-A5D9-EFB401FFF91C}" srcId="{3983091A-2D92-4976-8F31-DCB11D8CCFF2}" destId="{6A3BAC52-BCAF-4618-83BA-DE6D8EF57F42}" srcOrd="3" destOrd="0" parTransId="{7A200035-D0CA-49EA-934A-6DB86497CA22}" sibTransId="{5959AB40-D99D-4157-BBBF-14567B5B8DC0}"/>
    <dgm:cxn modelId="{A273CF67-3FA6-4C2C-925E-7A9B9FA86AE1}" type="presOf" srcId="{12B7F548-6939-4876-B3D0-CF18CA7A1EC1}" destId="{D739BA0D-2933-4583-8506-303D5D32DFEE}" srcOrd="0" destOrd="0" presId="urn:microsoft.com/office/officeart/2005/8/layout/default"/>
    <dgm:cxn modelId="{2E85444B-A2CF-48FF-8636-F4D6BE943691}" type="presOf" srcId="{3983091A-2D92-4976-8F31-DCB11D8CCFF2}" destId="{F8F98106-E2A2-4BD6-AB88-60B6DCE50D64}" srcOrd="0" destOrd="0" presId="urn:microsoft.com/office/officeart/2005/8/layout/default"/>
    <dgm:cxn modelId="{1728AB42-CFE7-487F-955F-6E395D2C3AB3}" srcId="{3983091A-2D92-4976-8F31-DCB11D8CCFF2}" destId="{6EE627BB-3488-45FE-84F4-E72577631624}" srcOrd="5" destOrd="0" parTransId="{85885F1C-747A-48E5-81EA-C2093EEEB5E3}" sibTransId="{CF54AF92-9001-4437-86E2-5DCF4A4E4CF6}"/>
    <dgm:cxn modelId="{0468162E-D078-4C7C-B70D-B24243D7E885}" type="presParOf" srcId="{F8F98106-E2A2-4BD6-AB88-60B6DCE50D64}" destId="{363A126A-A3ED-4624-BA95-19E7DA7F3CF0}" srcOrd="0" destOrd="0" presId="urn:microsoft.com/office/officeart/2005/8/layout/default"/>
    <dgm:cxn modelId="{361B63BB-C12A-4572-9930-C7489F4C6230}" type="presParOf" srcId="{F8F98106-E2A2-4BD6-AB88-60B6DCE50D64}" destId="{D5BE8F38-4F12-46CF-A0AE-8725D500CBBD}" srcOrd="1" destOrd="0" presId="urn:microsoft.com/office/officeart/2005/8/layout/default"/>
    <dgm:cxn modelId="{3C42FFD5-2F05-4EF1-8B83-3D6694086A41}" type="presParOf" srcId="{F8F98106-E2A2-4BD6-AB88-60B6DCE50D64}" destId="{49DE76E9-F503-4E01-BE88-9FE2513EAC9A}" srcOrd="2" destOrd="0" presId="urn:microsoft.com/office/officeart/2005/8/layout/default"/>
    <dgm:cxn modelId="{E280B563-7A96-4761-AC1E-66C74637F809}" type="presParOf" srcId="{F8F98106-E2A2-4BD6-AB88-60B6DCE50D64}" destId="{2249DB99-EBD9-4BEE-873D-05D87F1ACD20}" srcOrd="3" destOrd="0" presId="urn:microsoft.com/office/officeart/2005/8/layout/default"/>
    <dgm:cxn modelId="{EF6DE487-5151-448F-9D6E-3E87CB0832BA}" type="presParOf" srcId="{F8F98106-E2A2-4BD6-AB88-60B6DCE50D64}" destId="{CDA7B704-EB76-441D-823A-364D95754041}" srcOrd="4" destOrd="0" presId="urn:microsoft.com/office/officeart/2005/8/layout/default"/>
    <dgm:cxn modelId="{2A2CF685-16DB-4CAC-B5FC-857764A612E3}" type="presParOf" srcId="{F8F98106-E2A2-4BD6-AB88-60B6DCE50D64}" destId="{CAC5A411-3C06-4679-8941-884FE3670303}" srcOrd="5" destOrd="0" presId="urn:microsoft.com/office/officeart/2005/8/layout/default"/>
    <dgm:cxn modelId="{09463D6E-876C-454E-A3EE-49B8E893BAFA}" type="presParOf" srcId="{F8F98106-E2A2-4BD6-AB88-60B6DCE50D64}" destId="{31208990-412D-4286-B0D3-7BD2D41A662E}" srcOrd="6" destOrd="0" presId="urn:microsoft.com/office/officeart/2005/8/layout/default"/>
    <dgm:cxn modelId="{3BA00D93-D51E-49DE-A550-D862634A8A04}" type="presParOf" srcId="{F8F98106-E2A2-4BD6-AB88-60B6DCE50D64}" destId="{ADBF5C8E-4858-4079-BE4D-1F9E3EFA712F}" srcOrd="7" destOrd="0" presId="urn:microsoft.com/office/officeart/2005/8/layout/default"/>
    <dgm:cxn modelId="{80DFD7D5-FC01-4EA5-AC5D-4C9CCEA9D1A7}" type="presParOf" srcId="{F8F98106-E2A2-4BD6-AB88-60B6DCE50D64}" destId="{9CEB406E-F110-4630-B462-EA066E4CEFB3}" srcOrd="8" destOrd="0" presId="urn:microsoft.com/office/officeart/2005/8/layout/default"/>
    <dgm:cxn modelId="{318F3C5C-49B7-4C12-B197-6A55B4D45093}" type="presParOf" srcId="{F8F98106-E2A2-4BD6-AB88-60B6DCE50D64}" destId="{33F47413-262C-4FDE-9E47-D26089490DEF}" srcOrd="9" destOrd="0" presId="urn:microsoft.com/office/officeart/2005/8/layout/default"/>
    <dgm:cxn modelId="{67EB5074-5294-406F-B869-5CDAD269AA05}" type="presParOf" srcId="{F8F98106-E2A2-4BD6-AB88-60B6DCE50D64}" destId="{8C880AF8-50EC-4B0B-AE0D-1DDFE9203E0E}" srcOrd="10" destOrd="0" presId="urn:microsoft.com/office/officeart/2005/8/layout/default"/>
    <dgm:cxn modelId="{48571C92-834A-4128-885D-0815F13E52CF}" type="presParOf" srcId="{F8F98106-E2A2-4BD6-AB88-60B6DCE50D64}" destId="{9BC3F4F4-43C8-44B7-A526-23F3D4355190}" srcOrd="11" destOrd="0" presId="urn:microsoft.com/office/officeart/2005/8/layout/default"/>
    <dgm:cxn modelId="{48E961F5-E010-45D5-9606-A84BFF4D671A}" type="presParOf" srcId="{F8F98106-E2A2-4BD6-AB88-60B6DCE50D64}" destId="{E8711530-A220-46AC-8F15-611A4D429ED9}" srcOrd="12" destOrd="0" presId="urn:microsoft.com/office/officeart/2005/8/layout/default"/>
    <dgm:cxn modelId="{C0356C11-CD28-4DE0-9746-794D3EF473F4}" type="presParOf" srcId="{F8F98106-E2A2-4BD6-AB88-60B6DCE50D64}" destId="{2469792A-9ADA-44A1-8DF0-DFBB6787673A}" srcOrd="13" destOrd="0" presId="urn:microsoft.com/office/officeart/2005/8/layout/default"/>
    <dgm:cxn modelId="{B2BAFAD2-5AC2-44E0-A318-704E61AF68C5}" type="presParOf" srcId="{F8F98106-E2A2-4BD6-AB88-60B6DCE50D64}" destId="{D739BA0D-2933-4583-8506-303D5D32DFEE}" srcOrd="1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86091A-B056-4EC9-9729-43B2AFC3CF4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A8B99B2-2E49-4A6D-BD39-10BA4DC45063}">
      <dgm:prSet/>
      <dgm:spPr/>
      <dgm:t>
        <a:bodyPr/>
        <a:lstStyle/>
        <a:p>
          <a:r>
            <a:rPr lang="en-US" dirty="0" smtClean="0">
              <a:solidFill>
                <a:schemeClr val="tx1"/>
              </a:solidFill>
              <a:latin typeface="Arial" charset="0"/>
              <a:ea typeface="+mn-ea"/>
              <a:cs typeface="+mn-cs"/>
            </a:rPr>
            <a:t>Identify problem ownership using your window on behavior</a:t>
          </a:r>
          <a:endParaRPr lang="en-US" dirty="0"/>
        </a:p>
      </dgm:t>
    </dgm:pt>
    <dgm:pt modelId="{5D34D515-E9B9-4149-A5B2-87644F49E10D}" type="parTrans" cxnId="{BAD35C9D-7B64-490F-9F63-7A0523117A1F}">
      <dgm:prSet/>
      <dgm:spPr/>
      <dgm:t>
        <a:bodyPr/>
        <a:lstStyle/>
        <a:p>
          <a:endParaRPr lang="en-US"/>
        </a:p>
      </dgm:t>
    </dgm:pt>
    <dgm:pt modelId="{E39A2CAA-52FF-442C-A372-5E6E260C5DBF}" type="sibTrans" cxnId="{BAD35C9D-7B64-490F-9F63-7A0523117A1F}">
      <dgm:prSet/>
      <dgm:spPr/>
      <dgm:t>
        <a:bodyPr/>
        <a:lstStyle/>
        <a:p>
          <a:endParaRPr lang="en-US"/>
        </a:p>
      </dgm:t>
    </dgm:pt>
    <dgm:pt modelId="{E40192CF-18AF-4BBB-8B92-2CEC8CD4AA02}">
      <dgm:prSet/>
      <dgm:spPr/>
      <dgm:t>
        <a:bodyPr/>
        <a:lstStyle/>
        <a:p>
          <a:r>
            <a:rPr lang="en-US" dirty="0" smtClean="0">
              <a:solidFill>
                <a:schemeClr val="tx1"/>
              </a:solidFill>
              <a:latin typeface="Arial" charset="0"/>
              <a:ea typeface="+mn-ea"/>
              <a:cs typeface="+mn-cs"/>
            </a:rPr>
            <a:t>Research and reflect</a:t>
          </a:r>
          <a:endParaRPr lang="en-US" dirty="0"/>
        </a:p>
      </dgm:t>
    </dgm:pt>
    <dgm:pt modelId="{E21F7C69-305C-4113-8AF9-239C1D7D928E}" type="parTrans" cxnId="{D42FF422-E3BB-458C-A4E7-EE0A13236A3D}">
      <dgm:prSet/>
      <dgm:spPr/>
      <dgm:t>
        <a:bodyPr/>
        <a:lstStyle/>
        <a:p>
          <a:endParaRPr lang="en-US"/>
        </a:p>
      </dgm:t>
    </dgm:pt>
    <dgm:pt modelId="{6A6214C9-4424-4C51-A4CC-6B0C6C9AC8FE}" type="sibTrans" cxnId="{D42FF422-E3BB-458C-A4E7-EE0A13236A3D}">
      <dgm:prSet/>
      <dgm:spPr/>
      <dgm:t>
        <a:bodyPr/>
        <a:lstStyle/>
        <a:p>
          <a:endParaRPr lang="en-US"/>
        </a:p>
      </dgm:t>
    </dgm:pt>
    <dgm:pt modelId="{F03FDF9B-F4AF-4C03-A79E-C868572351BD}">
      <dgm:prSet/>
      <dgm:spPr/>
      <dgm:t>
        <a:bodyPr/>
        <a:lstStyle/>
        <a:p>
          <a:r>
            <a:rPr lang="en-US" dirty="0" smtClean="0">
              <a:solidFill>
                <a:schemeClr val="tx1"/>
              </a:solidFill>
              <a:latin typeface="Arial" charset="0"/>
              <a:ea typeface="+mn-ea"/>
              <a:cs typeface="+mn-cs"/>
            </a:rPr>
            <a:t>Select an alternative to follow (using the three alternatives rule)</a:t>
          </a:r>
          <a:endParaRPr lang="en-US" dirty="0"/>
        </a:p>
      </dgm:t>
    </dgm:pt>
    <dgm:pt modelId="{FF313ED6-CE46-453D-A036-F9120C85F24E}" type="parTrans" cxnId="{97ADAC67-69B4-4298-8B97-5ADB7A62B408}">
      <dgm:prSet/>
      <dgm:spPr/>
      <dgm:t>
        <a:bodyPr/>
        <a:lstStyle/>
        <a:p>
          <a:endParaRPr lang="en-US"/>
        </a:p>
      </dgm:t>
    </dgm:pt>
    <dgm:pt modelId="{D5D094D6-0917-4EFD-87D5-B0E0CD3779F7}" type="sibTrans" cxnId="{97ADAC67-69B4-4298-8B97-5ADB7A62B408}">
      <dgm:prSet/>
      <dgm:spPr/>
      <dgm:t>
        <a:bodyPr/>
        <a:lstStyle/>
        <a:p>
          <a:endParaRPr lang="en-US"/>
        </a:p>
      </dgm:t>
    </dgm:pt>
    <dgm:pt modelId="{6C4697CB-D6D8-4A3F-AE6B-AEACD5DC6C2A}">
      <dgm:prSet/>
      <dgm:spPr/>
      <dgm:t>
        <a:bodyPr/>
        <a:lstStyle/>
        <a:p>
          <a:r>
            <a:rPr lang="en-US" dirty="0" smtClean="0">
              <a:solidFill>
                <a:schemeClr val="tx1"/>
              </a:solidFill>
              <a:latin typeface="Arial" charset="0"/>
              <a:ea typeface="+mn-ea"/>
              <a:cs typeface="+mn-cs"/>
            </a:rPr>
            <a:t>Rehearse</a:t>
          </a:r>
          <a:endParaRPr lang="en-US" dirty="0"/>
        </a:p>
      </dgm:t>
    </dgm:pt>
    <dgm:pt modelId="{E040CFC9-D410-4C2A-8208-20FF5CEE9E79}" type="parTrans" cxnId="{9C354902-7384-41D8-AB48-8C1535854989}">
      <dgm:prSet/>
      <dgm:spPr/>
      <dgm:t>
        <a:bodyPr/>
        <a:lstStyle/>
        <a:p>
          <a:endParaRPr lang="en-US"/>
        </a:p>
      </dgm:t>
    </dgm:pt>
    <dgm:pt modelId="{C21347E4-4646-4612-81F7-4171760222EF}" type="sibTrans" cxnId="{9C354902-7384-41D8-AB48-8C1535854989}">
      <dgm:prSet/>
      <dgm:spPr/>
      <dgm:t>
        <a:bodyPr/>
        <a:lstStyle/>
        <a:p>
          <a:endParaRPr lang="en-US"/>
        </a:p>
      </dgm:t>
    </dgm:pt>
    <dgm:pt modelId="{31EDA01F-B8E1-4F4F-85B3-6DB8D4A7E608}">
      <dgm:prSet/>
      <dgm:spPr/>
      <dgm:t>
        <a:bodyPr/>
        <a:lstStyle/>
        <a:p>
          <a:r>
            <a:rPr lang="en-US" dirty="0" smtClean="0">
              <a:solidFill>
                <a:schemeClr val="tx1"/>
              </a:solidFill>
              <a:latin typeface="Arial" charset="0"/>
              <a:ea typeface="+mn-ea"/>
              <a:cs typeface="+mn-cs"/>
            </a:rPr>
            <a:t>Meet to resolve the conflict </a:t>
          </a:r>
          <a:endParaRPr lang="en-US" dirty="0"/>
        </a:p>
      </dgm:t>
    </dgm:pt>
    <dgm:pt modelId="{C6735830-3B31-4B61-B103-7483C61687FD}" type="parTrans" cxnId="{0FAC8436-3B20-49C0-9732-3E28026E7E78}">
      <dgm:prSet/>
      <dgm:spPr/>
      <dgm:t>
        <a:bodyPr/>
        <a:lstStyle/>
        <a:p>
          <a:endParaRPr lang="en-US"/>
        </a:p>
      </dgm:t>
    </dgm:pt>
    <dgm:pt modelId="{8FE439CD-2F0B-41B0-A58A-0F1502B7AB93}" type="sibTrans" cxnId="{0FAC8436-3B20-49C0-9732-3E28026E7E78}">
      <dgm:prSet/>
      <dgm:spPr/>
      <dgm:t>
        <a:bodyPr/>
        <a:lstStyle/>
        <a:p>
          <a:endParaRPr lang="en-US"/>
        </a:p>
      </dgm:t>
    </dgm:pt>
    <dgm:pt modelId="{AFECD0AB-EC6D-4494-B42E-57F8AF36CEBE}">
      <dgm:prSet/>
      <dgm:spPr/>
      <dgm:t>
        <a:bodyPr/>
        <a:lstStyle/>
        <a:p>
          <a:r>
            <a:rPr lang="en-US" dirty="0" smtClean="0">
              <a:solidFill>
                <a:schemeClr val="tx1"/>
              </a:solidFill>
              <a:latin typeface="Arial" charset="0"/>
              <a:ea typeface="+mn-ea"/>
              <a:cs typeface="+mn-cs"/>
            </a:rPr>
            <a:t>Follow through and follow</a:t>
          </a:r>
          <a:r>
            <a:rPr lang="en-US" baseline="0" dirty="0" smtClean="0">
              <a:solidFill>
                <a:schemeClr val="tx1"/>
              </a:solidFill>
              <a:latin typeface="Arial" charset="0"/>
              <a:ea typeface="+mn-ea"/>
              <a:cs typeface="+mn-cs"/>
            </a:rPr>
            <a:t> up </a:t>
          </a:r>
          <a:endParaRPr lang="en-US" dirty="0"/>
        </a:p>
      </dgm:t>
    </dgm:pt>
    <dgm:pt modelId="{64A32D7E-BA25-4E21-B1D0-3723449AFFBC}" type="parTrans" cxnId="{239C9034-B90B-421E-AE95-13C2784288B6}">
      <dgm:prSet/>
      <dgm:spPr/>
      <dgm:t>
        <a:bodyPr/>
        <a:lstStyle/>
        <a:p>
          <a:endParaRPr lang="en-US"/>
        </a:p>
      </dgm:t>
    </dgm:pt>
    <dgm:pt modelId="{F54F57B9-E7AB-4E2A-8D6A-ACF3BAB8E2CA}" type="sibTrans" cxnId="{239C9034-B90B-421E-AE95-13C2784288B6}">
      <dgm:prSet/>
      <dgm:spPr/>
      <dgm:t>
        <a:bodyPr/>
        <a:lstStyle/>
        <a:p>
          <a:endParaRPr lang="en-US"/>
        </a:p>
      </dgm:t>
    </dgm:pt>
    <dgm:pt modelId="{50D2EC00-77D6-4342-BA0E-8F6A232B45FC}" type="pres">
      <dgm:prSet presAssocID="{0886091A-B056-4EC9-9729-43B2AFC3CF49}" presName="Name0" presStyleCnt="0">
        <dgm:presLayoutVars>
          <dgm:dir/>
          <dgm:animLvl val="lvl"/>
          <dgm:resizeHandles val="exact"/>
        </dgm:presLayoutVars>
      </dgm:prSet>
      <dgm:spPr/>
      <dgm:t>
        <a:bodyPr/>
        <a:lstStyle/>
        <a:p>
          <a:endParaRPr lang="en-US"/>
        </a:p>
      </dgm:t>
    </dgm:pt>
    <dgm:pt modelId="{3B210226-BF37-420B-A24C-BFDB426649F1}" type="pres">
      <dgm:prSet presAssocID="{AFECD0AB-EC6D-4494-B42E-57F8AF36CEBE}" presName="boxAndChildren" presStyleCnt="0"/>
      <dgm:spPr/>
    </dgm:pt>
    <dgm:pt modelId="{E260F4A8-EB92-4F02-87DB-0A81EF9B9FC6}" type="pres">
      <dgm:prSet presAssocID="{AFECD0AB-EC6D-4494-B42E-57F8AF36CEBE}" presName="parentTextBox" presStyleLbl="node1" presStyleIdx="0" presStyleCnt="6"/>
      <dgm:spPr/>
      <dgm:t>
        <a:bodyPr/>
        <a:lstStyle/>
        <a:p>
          <a:endParaRPr lang="en-US"/>
        </a:p>
      </dgm:t>
    </dgm:pt>
    <dgm:pt modelId="{ECA4AE2F-4425-4F6A-9BE1-8F9E2A4CF347}" type="pres">
      <dgm:prSet presAssocID="{8FE439CD-2F0B-41B0-A58A-0F1502B7AB93}" presName="sp" presStyleCnt="0"/>
      <dgm:spPr/>
    </dgm:pt>
    <dgm:pt modelId="{7691D180-A540-4A5F-87B5-15ACDE067C32}" type="pres">
      <dgm:prSet presAssocID="{31EDA01F-B8E1-4F4F-85B3-6DB8D4A7E608}" presName="arrowAndChildren" presStyleCnt="0"/>
      <dgm:spPr/>
    </dgm:pt>
    <dgm:pt modelId="{11E05CC6-66EA-42C1-841B-9ECD587A8436}" type="pres">
      <dgm:prSet presAssocID="{31EDA01F-B8E1-4F4F-85B3-6DB8D4A7E608}" presName="parentTextArrow" presStyleLbl="node1" presStyleIdx="1" presStyleCnt="6"/>
      <dgm:spPr/>
      <dgm:t>
        <a:bodyPr/>
        <a:lstStyle/>
        <a:p>
          <a:endParaRPr lang="en-US"/>
        </a:p>
      </dgm:t>
    </dgm:pt>
    <dgm:pt modelId="{A53C9D92-D898-4F83-8C4D-A776A22DE635}" type="pres">
      <dgm:prSet presAssocID="{C21347E4-4646-4612-81F7-4171760222EF}" presName="sp" presStyleCnt="0"/>
      <dgm:spPr/>
    </dgm:pt>
    <dgm:pt modelId="{EC0FEF5B-16F9-49BB-A9F5-7918591B078D}" type="pres">
      <dgm:prSet presAssocID="{6C4697CB-D6D8-4A3F-AE6B-AEACD5DC6C2A}" presName="arrowAndChildren" presStyleCnt="0"/>
      <dgm:spPr/>
    </dgm:pt>
    <dgm:pt modelId="{659586B1-102B-49E5-8B28-D776938DAFAC}" type="pres">
      <dgm:prSet presAssocID="{6C4697CB-D6D8-4A3F-AE6B-AEACD5DC6C2A}" presName="parentTextArrow" presStyleLbl="node1" presStyleIdx="2" presStyleCnt="6"/>
      <dgm:spPr/>
      <dgm:t>
        <a:bodyPr/>
        <a:lstStyle/>
        <a:p>
          <a:endParaRPr lang="en-US"/>
        </a:p>
      </dgm:t>
    </dgm:pt>
    <dgm:pt modelId="{A984D0F5-C2AA-47A4-934C-1A408158BD41}" type="pres">
      <dgm:prSet presAssocID="{E39A2CAA-52FF-442C-A372-5E6E260C5DBF}" presName="sp" presStyleCnt="0"/>
      <dgm:spPr/>
    </dgm:pt>
    <dgm:pt modelId="{E6E5FE2F-19E4-4301-B325-2863FD4BE42A}" type="pres">
      <dgm:prSet presAssocID="{0A8B99B2-2E49-4A6D-BD39-10BA4DC45063}" presName="arrowAndChildren" presStyleCnt="0"/>
      <dgm:spPr/>
    </dgm:pt>
    <dgm:pt modelId="{59E687F4-8A23-47A8-B114-BC870E1C9847}" type="pres">
      <dgm:prSet presAssocID="{0A8B99B2-2E49-4A6D-BD39-10BA4DC45063}" presName="parentTextArrow" presStyleLbl="node1" presStyleIdx="3" presStyleCnt="6" custLinFactY="-100000" custLinFactNeighborY="-178817"/>
      <dgm:spPr/>
      <dgm:t>
        <a:bodyPr/>
        <a:lstStyle/>
        <a:p>
          <a:endParaRPr lang="en-US"/>
        </a:p>
      </dgm:t>
    </dgm:pt>
    <dgm:pt modelId="{8415009F-2A55-4314-9B91-335B94104DB6}" type="pres">
      <dgm:prSet presAssocID="{6A6214C9-4424-4C51-A4CC-6B0C6C9AC8FE}" presName="sp" presStyleCnt="0"/>
      <dgm:spPr/>
    </dgm:pt>
    <dgm:pt modelId="{C41211F5-0D32-4D94-8C81-212F94996B7B}" type="pres">
      <dgm:prSet presAssocID="{E40192CF-18AF-4BBB-8B92-2CEC8CD4AA02}" presName="arrowAndChildren" presStyleCnt="0"/>
      <dgm:spPr/>
    </dgm:pt>
    <dgm:pt modelId="{A6F4CD05-A4CC-4F96-8F62-90DD8775C1A5}" type="pres">
      <dgm:prSet presAssocID="{E40192CF-18AF-4BBB-8B92-2CEC8CD4AA02}" presName="parentTextArrow" presStyleLbl="node1" presStyleIdx="4" presStyleCnt="6" custLinFactNeighborY="9243"/>
      <dgm:spPr/>
      <dgm:t>
        <a:bodyPr/>
        <a:lstStyle/>
        <a:p>
          <a:endParaRPr lang="en-US"/>
        </a:p>
      </dgm:t>
    </dgm:pt>
    <dgm:pt modelId="{E8C9FB70-07B7-4D7E-AD6E-4C1B893C1BCD}" type="pres">
      <dgm:prSet presAssocID="{D5D094D6-0917-4EFD-87D5-B0E0CD3779F7}" presName="sp" presStyleCnt="0"/>
      <dgm:spPr/>
    </dgm:pt>
    <dgm:pt modelId="{4F2C82CE-513D-43D5-8D8A-34B36CCB14E8}" type="pres">
      <dgm:prSet presAssocID="{F03FDF9B-F4AF-4C03-A79E-C868572351BD}" presName="arrowAndChildren" presStyleCnt="0"/>
      <dgm:spPr/>
    </dgm:pt>
    <dgm:pt modelId="{4A89D0F3-66AA-405B-A192-17C9481ABDC4}" type="pres">
      <dgm:prSet presAssocID="{F03FDF9B-F4AF-4C03-A79E-C868572351BD}" presName="parentTextArrow" presStyleLbl="node1" presStyleIdx="5" presStyleCnt="6" custLinFactY="100000" custLinFactNeighborY="110117"/>
      <dgm:spPr/>
      <dgm:t>
        <a:bodyPr/>
        <a:lstStyle/>
        <a:p>
          <a:endParaRPr lang="en-US"/>
        </a:p>
      </dgm:t>
    </dgm:pt>
  </dgm:ptLst>
  <dgm:cxnLst>
    <dgm:cxn modelId="{9C354902-7384-41D8-AB48-8C1535854989}" srcId="{0886091A-B056-4EC9-9729-43B2AFC3CF49}" destId="{6C4697CB-D6D8-4A3F-AE6B-AEACD5DC6C2A}" srcOrd="3" destOrd="0" parTransId="{E040CFC9-D410-4C2A-8208-20FF5CEE9E79}" sibTransId="{C21347E4-4646-4612-81F7-4171760222EF}"/>
    <dgm:cxn modelId="{50989C7C-5DCF-4F22-B212-1EFB6A3181AA}" type="presOf" srcId="{31EDA01F-B8E1-4F4F-85B3-6DB8D4A7E608}" destId="{11E05CC6-66EA-42C1-841B-9ECD587A8436}" srcOrd="0" destOrd="0" presId="urn:microsoft.com/office/officeart/2005/8/layout/process4"/>
    <dgm:cxn modelId="{97ADAC67-69B4-4298-8B97-5ADB7A62B408}" srcId="{0886091A-B056-4EC9-9729-43B2AFC3CF49}" destId="{F03FDF9B-F4AF-4C03-A79E-C868572351BD}" srcOrd="0" destOrd="0" parTransId="{FF313ED6-CE46-453D-A036-F9120C85F24E}" sibTransId="{D5D094D6-0917-4EFD-87D5-B0E0CD3779F7}"/>
    <dgm:cxn modelId="{9B8AE65B-9454-4F4A-8927-485EF3A1079F}" type="presOf" srcId="{0A8B99B2-2E49-4A6D-BD39-10BA4DC45063}" destId="{59E687F4-8A23-47A8-B114-BC870E1C9847}" srcOrd="0" destOrd="0" presId="urn:microsoft.com/office/officeart/2005/8/layout/process4"/>
    <dgm:cxn modelId="{BAD35C9D-7B64-490F-9F63-7A0523117A1F}" srcId="{0886091A-B056-4EC9-9729-43B2AFC3CF49}" destId="{0A8B99B2-2E49-4A6D-BD39-10BA4DC45063}" srcOrd="2" destOrd="0" parTransId="{5D34D515-E9B9-4149-A5B2-87644F49E10D}" sibTransId="{E39A2CAA-52FF-442C-A372-5E6E260C5DBF}"/>
    <dgm:cxn modelId="{239C9034-B90B-421E-AE95-13C2784288B6}" srcId="{0886091A-B056-4EC9-9729-43B2AFC3CF49}" destId="{AFECD0AB-EC6D-4494-B42E-57F8AF36CEBE}" srcOrd="5" destOrd="0" parTransId="{64A32D7E-BA25-4E21-B1D0-3723449AFFBC}" sibTransId="{F54F57B9-E7AB-4E2A-8D6A-ACF3BAB8E2CA}"/>
    <dgm:cxn modelId="{83886ECD-BC69-4CFE-A086-4185AA3B3555}" type="presOf" srcId="{E40192CF-18AF-4BBB-8B92-2CEC8CD4AA02}" destId="{A6F4CD05-A4CC-4F96-8F62-90DD8775C1A5}" srcOrd="0" destOrd="0" presId="urn:microsoft.com/office/officeart/2005/8/layout/process4"/>
    <dgm:cxn modelId="{D42FF422-E3BB-458C-A4E7-EE0A13236A3D}" srcId="{0886091A-B056-4EC9-9729-43B2AFC3CF49}" destId="{E40192CF-18AF-4BBB-8B92-2CEC8CD4AA02}" srcOrd="1" destOrd="0" parTransId="{E21F7C69-305C-4113-8AF9-239C1D7D928E}" sibTransId="{6A6214C9-4424-4C51-A4CC-6B0C6C9AC8FE}"/>
    <dgm:cxn modelId="{A90DE656-F18D-49A7-9145-01B4D5ABCB6C}" type="presOf" srcId="{6C4697CB-D6D8-4A3F-AE6B-AEACD5DC6C2A}" destId="{659586B1-102B-49E5-8B28-D776938DAFAC}" srcOrd="0" destOrd="0" presId="urn:microsoft.com/office/officeart/2005/8/layout/process4"/>
    <dgm:cxn modelId="{09979DC3-52BF-49B0-8CEC-0842BF8BB58F}" type="presOf" srcId="{AFECD0AB-EC6D-4494-B42E-57F8AF36CEBE}" destId="{E260F4A8-EB92-4F02-87DB-0A81EF9B9FC6}" srcOrd="0" destOrd="0" presId="urn:microsoft.com/office/officeart/2005/8/layout/process4"/>
    <dgm:cxn modelId="{477A181E-958B-44C6-896F-2DE332AF4284}" type="presOf" srcId="{0886091A-B056-4EC9-9729-43B2AFC3CF49}" destId="{50D2EC00-77D6-4342-BA0E-8F6A232B45FC}" srcOrd="0" destOrd="0" presId="urn:microsoft.com/office/officeart/2005/8/layout/process4"/>
    <dgm:cxn modelId="{0FAC8436-3B20-49C0-9732-3E28026E7E78}" srcId="{0886091A-B056-4EC9-9729-43B2AFC3CF49}" destId="{31EDA01F-B8E1-4F4F-85B3-6DB8D4A7E608}" srcOrd="4" destOrd="0" parTransId="{C6735830-3B31-4B61-B103-7483C61687FD}" sibTransId="{8FE439CD-2F0B-41B0-A58A-0F1502B7AB93}"/>
    <dgm:cxn modelId="{A56FFDFB-5C70-416A-B1E2-DE0E3ACBC834}" type="presOf" srcId="{F03FDF9B-F4AF-4C03-A79E-C868572351BD}" destId="{4A89D0F3-66AA-405B-A192-17C9481ABDC4}" srcOrd="0" destOrd="0" presId="urn:microsoft.com/office/officeart/2005/8/layout/process4"/>
    <dgm:cxn modelId="{B8881053-1926-4A3B-81AD-B36D03CD9FC4}" type="presParOf" srcId="{50D2EC00-77D6-4342-BA0E-8F6A232B45FC}" destId="{3B210226-BF37-420B-A24C-BFDB426649F1}" srcOrd="0" destOrd="0" presId="urn:microsoft.com/office/officeart/2005/8/layout/process4"/>
    <dgm:cxn modelId="{91F8931C-AE3B-4AD6-A902-38F21BA7D52C}" type="presParOf" srcId="{3B210226-BF37-420B-A24C-BFDB426649F1}" destId="{E260F4A8-EB92-4F02-87DB-0A81EF9B9FC6}" srcOrd="0" destOrd="0" presId="urn:microsoft.com/office/officeart/2005/8/layout/process4"/>
    <dgm:cxn modelId="{CE473182-9469-4F7A-9669-21BDDAFBFD32}" type="presParOf" srcId="{50D2EC00-77D6-4342-BA0E-8F6A232B45FC}" destId="{ECA4AE2F-4425-4F6A-9BE1-8F9E2A4CF347}" srcOrd="1" destOrd="0" presId="urn:microsoft.com/office/officeart/2005/8/layout/process4"/>
    <dgm:cxn modelId="{D7B24281-A086-4E0A-B554-2758631AE3CF}" type="presParOf" srcId="{50D2EC00-77D6-4342-BA0E-8F6A232B45FC}" destId="{7691D180-A540-4A5F-87B5-15ACDE067C32}" srcOrd="2" destOrd="0" presId="urn:microsoft.com/office/officeart/2005/8/layout/process4"/>
    <dgm:cxn modelId="{FF2EDDA7-8A93-46F1-BB97-F8F0D33A6D77}" type="presParOf" srcId="{7691D180-A540-4A5F-87B5-15ACDE067C32}" destId="{11E05CC6-66EA-42C1-841B-9ECD587A8436}" srcOrd="0" destOrd="0" presId="urn:microsoft.com/office/officeart/2005/8/layout/process4"/>
    <dgm:cxn modelId="{ACA7E8A0-09BF-489B-AB8D-37214626C22D}" type="presParOf" srcId="{50D2EC00-77D6-4342-BA0E-8F6A232B45FC}" destId="{A53C9D92-D898-4F83-8C4D-A776A22DE635}" srcOrd="3" destOrd="0" presId="urn:microsoft.com/office/officeart/2005/8/layout/process4"/>
    <dgm:cxn modelId="{49B88F2E-2E7A-4038-BAE2-3876E6247DB7}" type="presParOf" srcId="{50D2EC00-77D6-4342-BA0E-8F6A232B45FC}" destId="{EC0FEF5B-16F9-49BB-A9F5-7918591B078D}" srcOrd="4" destOrd="0" presId="urn:microsoft.com/office/officeart/2005/8/layout/process4"/>
    <dgm:cxn modelId="{FD02B602-4D1F-4605-9B76-19B850D4B5EB}" type="presParOf" srcId="{EC0FEF5B-16F9-49BB-A9F5-7918591B078D}" destId="{659586B1-102B-49E5-8B28-D776938DAFAC}" srcOrd="0" destOrd="0" presId="urn:microsoft.com/office/officeart/2005/8/layout/process4"/>
    <dgm:cxn modelId="{92235D58-9876-4055-93AA-D09477277ABC}" type="presParOf" srcId="{50D2EC00-77D6-4342-BA0E-8F6A232B45FC}" destId="{A984D0F5-C2AA-47A4-934C-1A408158BD41}" srcOrd="5" destOrd="0" presId="urn:microsoft.com/office/officeart/2005/8/layout/process4"/>
    <dgm:cxn modelId="{1600AB83-2F74-497C-8F4C-EF9D5B60E92F}" type="presParOf" srcId="{50D2EC00-77D6-4342-BA0E-8F6A232B45FC}" destId="{E6E5FE2F-19E4-4301-B325-2863FD4BE42A}" srcOrd="6" destOrd="0" presId="urn:microsoft.com/office/officeart/2005/8/layout/process4"/>
    <dgm:cxn modelId="{3CFE10DB-6BEF-4CE5-8047-46BBB623D22F}" type="presParOf" srcId="{E6E5FE2F-19E4-4301-B325-2863FD4BE42A}" destId="{59E687F4-8A23-47A8-B114-BC870E1C9847}" srcOrd="0" destOrd="0" presId="urn:microsoft.com/office/officeart/2005/8/layout/process4"/>
    <dgm:cxn modelId="{D54E9A48-ECFC-4442-AE20-BE465BBCB08B}" type="presParOf" srcId="{50D2EC00-77D6-4342-BA0E-8F6A232B45FC}" destId="{8415009F-2A55-4314-9B91-335B94104DB6}" srcOrd="7" destOrd="0" presId="urn:microsoft.com/office/officeart/2005/8/layout/process4"/>
    <dgm:cxn modelId="{31455D36-3ECA-4516-8CA2-5B02AECB9B4A}" type="presParOf" srcId="{50D2EC00-77D6-4342-BA0E-8F6A232B45FC}" destId="{C41211F5-0D32-4D94-8C81-212F94996B7B}" srcOrd="8" destOrd="0" presId="urn:microsoft.com/office/officeart/2005/8/layout/process4"/>
    <dgm:cxn modelId="{7CA42204-B1DC-4FB6-A8E6-10DA68359136}" type="presParOf" srcId="{C41211F5-0D32-4D94-8C81-212F94996B7B}" destId="{A6F4CD05-A4CC-4F96-8F62-90DD8775C1A5}" srcOrd="0" destOrd="0" presId="urn:microsoft.com/office/officeart/2005/8/layout/process4"/>
    <dgm:cxn modelId="{0378EDC9-AB7E-4C8B-BCC9-ED861238EB7E}" type="presParOf" srcId="{50D2EC00-77D6-4342-BA0E-8F6A232B45FC}" destId="{E8C9FB70-07B7-4D7E-AD6E-4C1B893C1BCD}" srcOrd="9" destOrd="0" presId="urn:microsoft.com/office/officeart/2005/8/layout/process4"/>
    <dgm:cxn modelId="{428FE74D-09A0-4D97-8B45-78F3F6115BC2}" type="presParOf" srcId="{50D2EC00-77D6-4342-BA0E-8F6A232B45FC}" destId="{4F2C82CE-513D-43D5-8D8A-34B36CCB14E8}" srcOrd="10" destOrd="0" presId="urn:microsoft.com/office/officeart/2005/8/layout/process4"/>
    <dgm:cxn modelId="{9EAB3855-C9BD-4357-87BC-CEB874D47305}" type="presParOf" srcId="{4F2C82CE-513D-43D5-8D8A-34B36CCB14E8}" destId="{4A89D0F3-66AA-405B-A192-17C9481ABDC4}"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86091A-B056-4EC9-9729-43B2AFC3CF4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6BF22594-2014-4513-B42D-D760F61B48DA}">
      <dgm:prSet phldrT="[Text]" custT="1"/>
      <dgm:spPr/>
      <dgm:t>
        <a:bodyPr/>
        <a:lstStyle/>
        <a:p>
          <a:r>
            <a:rPr lang="en-US" sz="1400" dirty="0" smtClean="0">
              <a:latin typeface="Arial" charset="0"/>
            </a:rPr>
            <a:t>Explore </a:t>
          </a:r>
          <a:r>
            <a:rPr lang="en-US" sz="1400" dirty="0" smtClean="0">
              <a:solidFill>
                <a:schemeClr val="tx1"/>
              </a:solidFill>
              <a:latin typeface="Arial" charset="0"/>
              <a:ea typeface="+mn-ea"/>
              <a:cs typeface="+mn-cs"/>
            </a:rPr>
            <a:t>mutual interests, determining compatibility, between the  parties involved.  The end goal would be to establish mutual gain(s), coming to an agreement that satisfies everyone, </a:t>
          </a:r>
          <a:r>
            <a:rPr lang="en-US" sz="1400" dirty="0" smtClean="0">
              <a:latin typeface="Arial" charset="0"/>
            </a:rPr>
            <a:t> </a:t>
          </a:r>
          <a:endParaRPr lang="en-US" sz="1400" dirty="0"/>
        </a:p>
      </dgm:t>
    </dgm:pt>
    <dgm:pt modelId="{12714923-DD72-4018-86F2-C911B4E25E62}" type="parTrans" cxnId="{208B35B1-82F9-4F51-B0C0-35D755CE8031}">
      <dgm:prSet/>
      <dgm:spPr/>
      <dgm:t>
        <a:bodyPr/>
        <a:lstStyle/>
        <a:p>
          <a:endParaRPr lang="en-US"/>
        </a:p>
      </dgm:t>
    </dgm:pt>
    <dgm:pt modelId="{5B3CAB4B-05FA-41F1-B9B1-BC5E9D98FDF4}" type="sibTrans" cxnId="{208B35B1-82F9-4F51-B0C0-35D755CE8031}">
      <dgm:prSet/>
      <dgm:spPr/>
      <dgm:t>
        <a:bodyPr/>
        <a:lstStyle/>
        <a:p>
          <a:endParaRPr lang="en-US"/>
        </a:p>
      </dgm:t>
    </dgm:pt>
    <dgm:pt modelId="{8955A61C-672A-4C7E-81DC-829436182B5D}">
      <dgm:prSet custT="1"/>
      <dgm:spPr/>
      <dgm:t>
        <a:bodyPr/>
        <a:lstStyle/>
        <a:p>
          <a:r>
            <a:rPr lang="en-US" sz="1800" dirty="0" smtClean="0">
              <a:solidFill>
                <a:schemeClr val="tx1"/>
              </a:solidFill>
              <a:latin typeface="Arial" charset="0"/>
              <a:ea typeface="+mn-ea"/>
              <a:cs typeface="+mn-cs"/>
            </a:rPr>
            <a:t>Integrative negotiation using the BATNA ( Best alternative to negotiated agreement ).   </a:t>
          </a:r>
          <a:endParaRPr lang="en-US" sz="1800" dirty="0"/>
        </a:p>
      </dgm:t>
    </dgm:pt>
    <dgm:pt modelId="{2BF422C3-F79B-402E-AD1C-B450A5BBDE8E}" type="parTrans" cxnId="{2BA1084B-7B49-4877-8F99-9639C4EC1BDE}">
      <dgm:prSet/>
      <dgm:spPr/>
      <dgm:t>
        <a:bodyPr/>
        <a:lstStyle/>
        <a:p>
          <a:endParaRPr lang="en-US"/>
        </a:p>
      </dgm:t>
    </dgm:pt>
    <dgm:pt modelId="{4D5F1CF7-14D4-43B8-9256-825107ECFE20}" type="sibTrans" cxnId="{2BA1084B-7B49-4877-8F99-9639C4EC1BDE}">
      <dgm:prSet/>
      <dgm:spPr/>
      <dgm:t>
        <a:bodyPr/>
        <a:lstStyle/>
        <a:p>
          <a:endParaRPr lang="en-US"/>
        </a:p>
      </dgm:t>
    </dgm:pt>
    <dgm:pt modelId="{D3352889-4AF1-4EA0-BC42-EDEC0D146E4B}">
      <dgm:prSet custT="1"/>
      <dgm:spPr/>
      <dgm:t>
        <a:bodyPr/>
        <a:lstStyle/>
        <a:p>
          <a:r>
            <a:rPr lang="en-US" sz="1400" dirty="0" smtClean="0">
              <a:solidFill>
                <a:schemeClr val="tx1"/>
              </a:solidFill>
              <a:latin typeface="Arial" charset="0"/>
              <a:ea typeface="+mn-ea"/>
              <a:cs typeface="+mn-cs"/>
            </a:rPr>
            <a:t>Integrative negotiation doesn't always warrant a workable agreement but it will prevent and help maneuver away from a dire agreement, especially if the BATNA is used-which will give them power. </a:t>
          </a:r>
          <a:endParaRPr lang="en-US" sz="1400" dirty="0"/>
        </a:p>
      </dgm:t>
    </dgm:pt>
    <dgm:pt modelId="{36357F1B-DC30-4380-97A1-56EEAEC8A3AB}" type="parTrans" cxnId="{729A5275-D33D-4646-8F62-946032AD5C0F}">
      <dgm:prSet/>
      <dgm:spPr/>
      <dgm:t>
        <a:bodyPr/>
        <a:lstStyle/>
        <a:p>
          <a:endParaRPr lang="en-US"/>
        </a:p>
      </dgm:t>
    </dgm:pt>
    <dgm:pt modelId="{B9E3F915-D602-4EEE-9E9A-C64EED2137F2}" type="sibTrans" cxnId="{729A5275-D33D-4646-8F62-946032AD5C0F}">
      <dgm:prSet/>
      <dgm:spPr/>
      <dgm:t>
        <a:bodyPr/>
        <a:lstStyle/>
        <a:p>
          <a:endParaRPr lang="en-US"/>
        </a:p>
      </dgm:t>
    </dgm:pt>
    <dgm:pt modelId="{CA011D28-19D5-4342-942F-0CF4F49F3C91}">
      <dgm:prSet custT="1"/>
      <dgm:spPr/>
      <dgm:t>
        <a:bodyPr/>
        <a:lstStyle/>
        <a:p>
          <a:r>
            <a:rPr lang="en-US" sz="1600" dirty="0" smtClean="0">
              <a:solidFill>
                <a:schemeClr val="tx1"/>
              </a:solidFill>
              <a:latin typeface="Arial" charset="0"/>
              <a:ea typeface="+mn-ea"/>
              <a:cs typeface="+mn-cs"/>
            </a:rPr>
            <a:t>Tidewater need to determine what they hope to accomplish and achieve in an agreement with Ken, while knowing what  proposed agreement they are willing to walk away from.  </a:t>
          </a:r>
          <a:endParaRPr lang="en-US" sz="1600" dirty="0"/>
        </a:p>
      </dgm:t>
    </dgm:pt>
    <dgm:pt modelId="{E83A1436-7E2C-4201-AE66-108AB71B9D1B}" type="parTrans" cxnId="{45F24301-187A-463D-8D5E-EBCE1D9709C2}">
      <dgm:prSet/>
      <dgm:spPr/>
      <dgm:t>
        <a:bodyPr/>
        <a:lstStyle/>
        <a:p>
          <a:endParaRPr lang="en-US"/>
        </a:p>
      </dgm:t>
    </dgm:pt>
    <dgm:pt modelId="{DE3695CA-35A1-4363-BF06-CC7E4F51C89C}" type="sibTrans" cxnId="{45F24301-187A-463D-8D5E-EBCE1D9709C2}">
      <dgm:prSet/>
      <dgm:spPr/>
      <dgm:t>
        <a:bodyPr/>
        <a:lstStyle/>
        <a:p>
          <a:endParaRPr lang="en-US"/>
        </a:p>
      </dgm:t>
    </dgm:pt>
    <dgm:pt modelId="{B56908F6-B9EB-4E77-BEF7-2F5EA753B784}">
      <dgm:prSet custT="1"/>
      <dgm:spPr/>
      <dgm:t>
        <a:bodyPr/>
        <a:lstStyle/>
        <a:p>
          <a:r>
            <a:rPr lang="en-US" sz="1400" dirty="0" smtClean="0">
              <a:solidFill>
                <a:schemeClr val="tx1"/>
              </a:solidFill>
              <a:latin typeface="Arial" charset="0"/>
              <a:ea typeface="+mn-ea"/>
              <a:cs typeface="+mn-cs"/>
            </a:rPr>
            <a:t>Because emotion is a central aspect of the integrative negotiation, as well as Ken's emotional outburst,  it is important that Bob acknowledges and prepares to handle emotion, such as anger, that may arise</a:t>
          </a:r>
        </a:p>
      </dgm:t>
    </dgm:pt>
    <dgm:pt modelId="{B59B7B23-A855-453D-A2F7-40CE36A56051}" type="parTrans" cxnId="{68001CFA-B99A-46D3-84FF-142548FB8841}">
      <dgm:prSet/>
      <dgm:spPr/>
      <dgm:t>
        <a:bodyPr/>
        <a:lstStyle/>
        <a:p>
          <a:endParaRPr lang="en-US"/>
        </a:p>
      </dgm:t>
    </dgm:pt>
    <dgm:pt modelId="{C2A954BB-AEE4-4310-B64E-483ECEBA9F5C}" type="sibTrans" cxnId="{68001CFA-B99A-46D3-84FF-142548FB8841}">
      <dgm:prSet/>
      <dgm:spPr/>
      <dgm:t>
        <a:bodyPr/>
        <a:lstStyle/>
        <a:p>
          <a:endParaRPr lang="en-US"/>
        </a:p>
      </dgm:t>
    </dgm:pt>
    <dgm:pt modelId="{50D2EC00-77D6-4342-BA0E-8F6A232B45FC}" type="pres">
      <dgm:prSet presAssocID="{0886091A-B056-4EC9-9729-43B2AFC3CF49}" presName="Name0" presStyleCnt="0">
        <dgm:presLayoutVars>
          <dgm:dir/>
          <dgm:animLvl val="lvl"/>
          <dgm:resizeHandles val="exact"/>
        </dgm:presLayoutVars>
      </dgm:prSet>
      <dgm:spPr/>
      <dgm:t>
        <a:bodyPr/>
        <a:lstStyle/>
        <a:p>
          <a:endParaRPr lang="en-US"/>
        </a:p>
      </dgm:t>
    </dgm:pt>
    <dgm:pt modelId="{5D983E29-D5EF-4911-A53C-95C9F24B170C}" type="pres">
      <dgm:prSet presAssocID="{B56908F6-B9EB-4E77-BEF7-2F5EA753B784}" presName="boxAndChildren" presStyleCnt="0"/>
      <dgm:spPr/>
    </dgm:pt>
    <dgm:pt modelId="{8B953419-4452-467C-AEA1-B53936D64DF4}" type="pres">
      <dgm:prSet presAssocID="{B56908F6-B9EB-4E77-BEF7-2F5EA753B784}" presName="parentTextBox" presStyleLbl="node1" presStyleIdx="0" presStyleCnt="5"/>
      <dgm:spPr/>
      <dgm:t>
        <a:bodyPr/>
        <a:lstStyle/>
        <a:p>
          <a:endParaRPr lang="en-US"/>
        </a:p>
      </dgm:t>
    </dgm:pt>
    <dgm:pt modelId="{8FFF4AAF-B3E5-4E55-A368-5451D1247866}" type="pres">
      <dgm:prSet presAssocID="{DE3695CA-35A1-4363-BF06-CC7E4F51C89C}" presName="sp" presStyleCnt="0"/>
      <dgm:spPr/>
    </dgm:pt>
    <dgm:pt modelId="{44482AB2-F864-4644-A65E-DE95FED5FD41}" type="pres">
      <dgm:prSet presAssocID="{CA011D28-19D5-4342-942F-0CF4F49F3C91}" presName="arrowAndChildren" presStyleCnt="0"/>
      <dgm:spPr/>
    </dgm:pt>
    <dgm:pt modelId="{27709307-8106-4653-B953-2A2B9F8EAA10}" type="pres">
      <dgm:prSet presAssocID="{CA011D28-19D5-4342-942F-0CF4F49F3C91}" presName="parentTextArrow" presStyleLbl="node1" presStyleIdx="1" presStyleCnt="5"/>
      <dgm:spPr/>
      <dgm:t>
        <a:bodyPr/>
        <a:lstStyle/>
        <a:p>
          <a:endParaRPr lang="en-US"/>
        </a:p>
      </dgm:t>
    </dgm:pt>
    <dgm:pt modelId="{EB072595-D7DA-4BC7-AA6A-76780A7F7EB3}" type="pres">
      <dgm:prSet presAssocID="{B9E3F915-D602-4EEE-9E9A-C64EED2137F2}" presName="sp" presStyleCnt="0"/>
      <dgm:spPr/>
    </dgm:pt>
    <dgm:pt modelId="{F83238C7-52A1-4C11-BCA9-F14B95B8E8D7}" type="pres">
      <dgm:prSet presAssocID="{D3352889-4AF1-4EA0-BC42-EDEC0D146E4B}" presName="arrowAndChildren" presStyleCnt="0"/>
      <dgm:spPr/>
    </dgm:pt>
    <dgm:pt modelId="{C5F35D73-4274-49DD-95B5-4AC941E48E22}" type="pres">
      <dgm:prSet presAssocID="{D3352889-4AF1-4EA0-BC42-EDEC0D146E4B}" presName="parentTextArrow" presStyleLbl="node1" presStyleIdx="2" presStyleCnt="5" custLinFactNeighborY="-3447"/>
      <dgm:spPr/>
      <dgm:t>
        <a:bodyPr/>
        <a:lstStyle/>
        <a:p>
          <a:endParaRPr lang="en-US"/>
        </a:p>
      </dgm:t>
    </dgm:pt>
    <dgm:pt modelId="{F393D534-467F-4C5D-B820-01052ACDEC4C}" type="pres">
      <dgm:prSet presAssocID="{4D5F1CF7-14D4-43B8-9256-825107ECFE20}" presName="sp" presStyleCnt="0"/>
      <dgm:spPr/>
    </dgm:pt>
    <dgm:pt modelId="{E3752B0D-CDA9-4652-8D9F-DF0879F8B663}" type="pres">
      <dgm:prSet presAssocID="{8955A61C-672A-4C7E-81DC-829436182B5D}" presName="arrowAndChildren" presStyleCnt="0"/>
      <dgm:spPr/>
    </dgm:pt>
    <dgm:pt modelId="{4859E772-925A-427C-B7FA-D7CB148C7278}" type="pres">
      <dgm:prSet presAssocID="{8955A61C-672A-4C7E-81DC-829436182B5D}" presName="parentTextArrow" presStyleLbl="node1" presStyleIdx="3" presStyleCnt="5"/>
      <dgm:spPr/>
      <dgm:t>
        <a:bodyPr/>
        <a:lstStyle/>
        <a:p>
          <a:endParaRPr lang="en-US"/>
        </a:p>
      </dgm:t>
    </dgm:pt>
    <dgm:pt modelId="{AF514C56-9E4F-48A5-8EDC-16D2C7976210}" type="pres">
      <dgm:prSet presAssocID="{5B3CAB4B-05FA-41F1-B9B1-BC5E9D98FDF4}" presName="sp" presStyleCnt="0"/>
      <dgm:spPr/>
    </dgm:pt>
    <dgm:pt modelId="{9044F5C2-9FB8-4C44-97A8-A64C38A839E1}" type="pres">
      <dgm:prSet presAssocID="{6BF22594-2014-4513-B42D-D760F61B48DA}" presName="arrowAndChildren" presStyleCnt="0"/>
      <dgm:spPr/>
    </dgm:pt>
    <dgm:pt modelId="{E43FF502-68D6-43F6-9993-BE48AD64AA74}" type="pres">
      <dgm:prSet presAssocID="{6BF22594-2014-4513-B42D-D760F61B48DA}" presName="parentTextArrow" presStyleLbl="node1" presStyleIdx="4" presStyleCnt="5"/>
      <dgm:spPr/>
      <dgm:t>
        <a:bodyPr/>
        <a:lstStyle/>
        <a:p>
          <a:endParaRPr lang="en-US"/>
        </a:p>
      </dgm:t>
    </dgm:pt>
  </dgm:ptLst>
  <dgm:cxnLst>
    <dgm:cxn modelId="{E57AB798-EBA1-4398-AEF3-BD5273A53839}" type="presOf" srcId="{D3352889-4AF1-4EA0-BC42-EDEC0D146E4B}" destId="{C5F35D73-4274-49DD-95B5-4AC941E48E22}" srcOrd="0" destOrd="0" presId="urn:microsoft.com/office/officeart/2005/8/layout/process4"/>
    <dgm:cxn modelId="{2F38EE1A-FCA5-445D-B215-2CE550FD4145}" type="presOf" srcId="{6BF22594-2014-4513-B42D-D760F61B48DA}" destId="{E43FF502-68D6-43F6-9993-BE48AD64AA74}" srcOrd="0" destOrd="0" presId="urn:microsoft.com/office/officeart/2005/8/layout/process4"/>
    <dgm:cxn modelId="{456B5D7A-4B6F-40E4-813B-C88936B96D8D}" type="presOf" srcId="{8955A61C-672A-4C7E-81DC-829436182B5D}" destId="{4859E772-925A-427C-B7FA-D7CB148C7278}" srcOrd="0" destOrd="0" presId="urn:microsoft.com/office/officeart/2005/8/layout/process4"/>
    <dgm:cxn modelId="{45F24301-187A-463D-8D5E-EBCE1D9709C2}" srcId="{0886091A-B056-4EC9-9729-43B2AFC3CF49}" destId="{CA011D28-19D5-4342-942F-0CF4F49F3C91}" srcOrd="3" destOrd="0" parTransId="{E83A1436-7E2C-4201-AE66-108AB71B9D1B}" sibTransId="{DE3695CA-35A1-4363-BF06-CC7E4F51C89C}"/>
    <dgm:cxn modelId="{208B35B1-82F9-4F51-B0C0-35D755CE8031}" srcId="{0886091A-B056-4EC9-9729-43B2AFC3CF49}" destId="{6BF22594-2014-4513-B42D-D760F61B48DA}" srcOrd="0" destOrd="0" parTransId="{12714923-DD72-4018-86F2-C911B4E25E62}" sibTransId="{5B3CAB4B-05FA-41F1-B9B1-BC5E9D98FDF4}"/>
    <dgm:cxn modelId="{68001CFA-B99A-46D3-84FF-142548FB8841}" srcId="{0886091A-B056-4EC9-9729-43B2AFC3CF49}" destId="{B56908F6-B9EB-4E77-BEF7-2F5EA753B784}" srcOrd="4" destOrd="0" parTransId="{B59B7B23-A855-453D-A2F7-40CE36A56051}" sibTransId="{C2A954BB-AEE4-4310-B64E-483ECEBA9F5C}"/>
    <dgm:cxn modelId="{711E7CFE-336E-4344-9115-9C377E70AA65}" type="presOf" srcId="{CA011D28-19D5-4342-942F-0CF4F49F3C91}" destId="{27709307-8106-4653-B953-2A2B9F8EAA10}" srcOrd="0" destOrd="0" presId="urn:microsoft.com/office/officeart/2005/8/layout/process4"/>
    <dgm:cxn modelId="{201101BF-54BD-414A-8D5F-03F9B125626E}" type="presOf" srcId="{B56908F6-B9EB-4E77-BEF7-2F5EA753B784}" destId="{8B953419-4452-467C-AEA1-B53936D64DF4}" srcOrd="0" destOrd="0" presId="urn:microsoft.com/office/officeart/2005/8/layout/process4"/>
    <dgm:cxn modelId="{2BA1084B-7B49-4877-8F99-9639C4EC1BDE}" srcId="{0886091A-B056-4EC9-9729-43B2AFC3CF49}" destId="{8955A61C-672A-4C7E-81DC-829436182B5D}" srcOrd="1" destOrd="0" parTransId="{2BF422C3-F79B-402E-AD1C-B450A5BBDE8E}" sibTransId="{4D5F1CF7-14D4-43B8-9256-825107ECFE20}"/>
    <dgm:cxn modelId="{729A5275-D33D-4646-8F62-946032AD5C0F}" srcId="{0886091A-B056-4EC9-9729-43B2AFC3CF49}" destId="{D3352889-4AF1-4EA0-BC42-EDEC0D146E4B}" srcOrd="2" destOrd="0" parTransId="{36357F1B-DC30-4380-97A1-56EEAEC8A3AB}" sibTransId="{B9E3F915-D602-4EEE-9E9A-C64EED2137F2}"/>
    <dgm:cxn modelId="{B536D552-E42D-4319-B36F-816E22CD4682}" type="presOf" srcId="{0886091A-B056-4EC9-9729-43B2AFC3CF49}" destId="{50D2EC00-77D6-4342-BA0E-8F6A232B45FC}" srcOrd="0" destOrd="0" presId="urn:microsoft.com/office/officeart/2005/8/layout/process4"/>
    <dgm:cxn modelId="{A988E0A8-B19D-428F-AC96-F2E7CDAB66D2}" type="presParOf" srcId="{50D2EC00-77D6-4342-BA0E-8F6A232B45FC}" destId="{5D983E29-D5EF-4911-A53C-95C9F24B170C}" srcOrd="0" destOrd="0" presId="urn:microsoft.com/office/officeart/2005/8/layout/process4"/>
    <dgm:cxn modelId="{64F127AF-233F-4BDB-B99E-57A8AE898E43}" type="presParOf" srcId="{5D983E29-D5EF-4911-A53C-95C9F24B170C}" destId="{8B953419-4452-467C-AEA1-B53936D64DF4}" srcOrd="0" destOrd="0" presId="urn:microsoft.com/office/officeart/2005/8/layout/process4"/>
    <dgm:cxn modelId="{14D54F8B-FAC3-428A-BA48-B02D47EAFD01}" type="presParOf" srcId="{50D2EC00-77D6-4342-BA0E-8F6A232B45FC}" destId="{8FFF4AAF-B3E5-4E55-A368-5451D1247866}" srcOrd="1" destOrd="0" presId="urn:microsoft.com/office/officeart/2005/8/layout/process4"/>
    <dgm:cxn modelId="{5D6B279A-F988-43A0-9E4D-340F695A06C3}" type="presParOf" srcId="{50D2EC00-77D6-4342-BA0E-8F6A232B45FC}" destId="{44482AB2-F864-4644-A65E-DE95FED5FD41}" srcOrd="2" destOrd="0" presId="urn:microsoft.com/office/officeart/2005/8/layout/process4"/>
    <dgm:cxn modelId="{5C07035C-AC88-4EC4-87B6-D12C18458567}" type="presParOf" srcId="{44482AB2-F864-4644-A65E-DE95FED5FD41}" destId="{27709307-8106-4653-B953-2A2B9F8EAA10}" srcOrd="0" destOrd="0" presId="urn:microsoft.com/office/officeart/2005/8/layout/process4"/>
    <dgm:cxn modelId="{5C209587-0190-47C3-B20A-E58CA10BEC84}" type="presParOf" srcId="{50D2EC00-77D6-4342-BA0E-8F6A232B45FC}" destId="{EB072595-D7DA-4BC7-AA6A-76780A7F7EB3}" srcOrd="3" destOrd="0" presId="urn:microsoft.com/office/officeart/2005/8/layout/process4"/>
    <dgm:cxn modelId="{A3F1B37D-9D0D-41E3-9105-5502D16299CD}" type="presParOf" srcId="{50D2EC00-77D6-4342-BA0E-8F6A232B45FC}" destId="{F83238C7-52A1-4C11-BCA9-F14B95B8E8D7}" srcOrd="4" destOrd="0" presId="urn:microsoft.com/office/officeart/2005/8/layout/process4"/>
    <dgm:cxn modelId="{DD03194C-8AB7-413D-ABFF-1AC4A1C14251}" type="presParOf" srcId="{F83238C7-52A1-4C11-BCA9-F14B95B8E8D7}" destId="{C5F35D73-4274-49DD-95B5-4AC941E48E22}" srcOrd="0" destOrd="0" presId="urn:microsoft.com/office/officeart/2005/8/layout/process4"/>
    <dgm:cxn modelId="{2C59774E-A4C7-4725-920B-20774DB65CAB}" type="presParOf" srcId="{50D2EC00-77D6-4342-BA0E-8F6A232B45FC}" destId="{F393D534-467F-4C5D-B820-01052ACDEC4C}" srcOrd="5" destOrd="0" presId="urn:microsoft.com/office/officeart/2005/8/layout/process4"/>
    <dgm:cxn modelId="{33C204FE-3AA3-45ED-BE59-DD8F9BB4F5D3}" type="presParOf" srcId="{50D2EC00-77D6-4342-BA0E-8F6A232B45FC}" destId="{E3752B0D-CDA9-4652-8D9F-DF0879F8B663}" srcOrd="6" destOrd="0" presId="urn:microsoft.com/office/officeart/2005/8/layout/process4"/>
    <dgm:cxn modelId="{CA368768-9488-4333-A3C8-A0739ECBCFBB}" type="presParOf" srcId="{E3752B0D-CDA9-4652-8D9F-DF0879F8B663}" destId="{4859E772-925A-427C-B7FA-D7CB148C7278}" srcOrd="0" destOrd="0" presId="urn:microsoft.com/office/officeart/2005/8/layout/process4"/>
    <dgm:cxn modelId="{3E4F8B15-6AFB-48AF-88BE-4F1BE4C88423}" type="presParOf" srcId="{50D2EC00-77D6-4342-BA0E-8F6A232B45FC}" destId="{AF514C56-9E4F-48A5-8EDC-16D2C7976210}" srcOrd="7" destOrd="0" presId="urn:microsoft.com/office/officeart/2005/8/layout/process4"/>
    <dgm:cxn modelId="{5895610F-9B8B-4900-A90F-3875531765E8}" type="presParOf" srcId="{50D2EC00-77D6-4342-BA0E-8F6A232B45FC}" destId="{9044F5C2-9FB8-4C44-97A8-A64C38A839E1}" srcOrd="8" destOrd="0" presId="urn:microsoft.com/office/officeart/2005/8/layout/process4"/>
    <dgm:cxn modelId="{AE7A909B-75E5-4A8C-B5B8-D2437FCE4093}" type="presParOf" srcId="{9044F5C2-9FB8-4C44-97A8-A64C38A839E1}" destId="{E43FF502-68D6-43F6-9993-BE48AD64AA74}"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5BDF76-99A8-404F-B7C7-8F98BEA529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9804F37-98A5-489F-B4DB-FCBBE7B43BBB}">
      <dgm:prSet phldrT="[Text]"/>
      <dgm:spPr/>
      <dgm:t>
        <a:bodyPr/>
        <a:lstStyle/>
        <a:p>
          <a:r>
            <a:rPr lang="en-US" dirty="0" smtClean="0"/>
            <a:t>Legitimacy</a:t>
          </a:r>
          <a:endParaRPr lang="en-US" dirty="0"/>
        </a:p>
      </dgm:t>
    </dgm:pt>
    <dgm:pt modelId="{40096C9B-EC41-4929-9BE8-BCC9B6B1A89E}" type="parTrans" cxnId="{4CFA3005-EF7E-48CF-97FC-D2665D961ADF}">
      <dgm:prSet/>
      <dgm:spPr/>
      <dgm:t>
        <a:bodyPr/>
        <a:lstStyle/>
        <a:p>
          <a:endParaRPr lang="en-US"/>
        </a:p>
      </dgm:t>
    </dgm:pt>
    <dgm:pt modelId="{994ADED2-7352-4A36-8580-B076EB45872B}" type="sibTrans" cxnId="{4CFA3005-EF7E-48CF-97FC-D2665D961ADF}">
      <dgm:prSet/>
      <dgm:spPr/>
      <dgm:t>
        <a:bodyPr/>
        <a:lstStyle/>
        <a:p>
          <a:endParaRPr lang="en-US"/>
        </a:p>
      </dgm:t>
    </dgm:pt>
    <dgm:pt modelId="{3FA35127-924D-477E-83BC-A26B2DBB5414}">
      <dgm:prSet/>
      <dgm:spPr/>
      <dgm:t>
        <a:bodyPr/>
        <a:lstStyle/>
        <a:p>
          <a:r>
            <a:rPr lang="en-US" dirty="0" smtClean="0"/>
            <a:t>Clear Communication</a:t>
          </a:r>
          <a:r>
            <a:rPr lang="en-US" b="1" dirty="0" smtClean="0"/>
            <a:t> </a:t>
          </a:r>
          <a:endParaRPr lang="en-US" b="1" dirty="0"/>
        </a:p>
      </dgm:t>
    </dgm:pt>
    <dgm:pt modelId="{E8CF01B9-BA4A-4D76-A218-BDBC8D4FC5D5}" type="parTrans" cxnId="{2B342B4D-42B9-4153-B274-0A196B3BDA7B}">
      <dgm:prSet/>
      <dgm:spPr/>
      <dgm:t>
        <a:bodyPr/>
        <a:lstStyle/>
        <a:p>
          <a:endParaRPr lang="en-US"/>
        </a:p>
      </dgm:t>
    </dgm:pt>
    <dgm:pt modelId="{A4688EED-0D90-43E6-9029-BF3CFB57BFEF}" type="sibTrans" cxnId="{2B342B4D-42B9-4153-B274-0A196B3BDA7B}">
      <dgm:prSet/>
      <dgm:spPr/>
      <dgm:t>
        <a:bodyPr/>
        <a:lstStyle/>
        <a:p>
          <a:endParaRPr lang="en-US"/>
        </a:p>
      </dgm:t>
    </dgm:pt>
    <dgm:pt modelId="{9687D8E1-6CA2-429C-88E4-797EBC338C5A}">
      <dgm:prSet/>
      <dgm:spPr/>
      <dgm:t>
        <a:bodyPr/>
        <a:lstStyle/>
        <a:p>
          <a:r>
            <a:rPr lang="en-US" dirty="0" smtClean="0"/>
            <a:t>Commitment to preserve relationships</a:t>
          </a:r>
          <a:endParaRPr lang="en-US" dirty="0"/>
        </a:p>
      </dgm:t>
    </dgm:pt>
    <dgm:pt modelId="{C8D0605F-7E34-4EA8-B8D6-48786DF50A86}" type="parTrans" cxnId="{D6B752F7-D897-4D4C-88B0-173C17B36CC5}">
      <dgm:prSet/>
      <dgm:spPr/>
      <dgm:t>
        <a:bodyPr/>
        <a:lstStyle/>
        <a:p>
          <a:endParaRPr lang="en-US"/>
        </a:p>
      </dgm:t>
    </dgm:pt>
    <dgm:pt modelId="{D6057CA6-DF74-4341-8F09-222C8B63E003}" type="sibTrans" cxnId="{D6B752F7-D897-4D4C-88B0-173C17B36CC5}">
      <dgm:prSet/>
      <dgm:spPr/>
      <dgm:t>
        <a:bodyPr/>
        <a:lstStyle/>
        <a:p>
          <a:endParaRPr lang="en-US"/>
        </a:p>
      </dgm:t>
    </dgm:pt>
    <dgm:pt modelId="{C3FE1706-4271-4515-B090-8F75B72D967E}" type="pres">
      <dgm:prSet presAssocID="{375BDF76-99A8-404F-B7C7-8F98BEA5291F}" presName="diagram" presStyleCnt="0">
        <dgm:presLayoutVars>
          <dgm:dir/>
          <dgm:resizeHandles val="exact"/>
        </dgm:presLayoutVars>
      </dgm:prSet>
      <dgm:spPr/>
      <dgm:t>
        <a:bodyPr/>
        <a:lstStyle/>
        <a:p>
          <a:endParaRPr lang="en-US"/>
        </a:p>
      </dgm:t>
    </dgm:pt>
    <dgm:pt modelId="{A078B2DD-1219-4871-990D-26C757814257}" type="pres">
      <dgm:prSet presAssocID="{D9804F37-98A5-489F-B4DB-FCBBE7B43BBB}" presName="node" presStyleLbl="node1" presStyleIdx="0" presStyleCnt="3">
        <dgm:presLayoutVars>
          <dgm:bulletEnabled val="1"/>
        </dgm:presLayoutVars>
      </dgm:prSet>
      <dgm:spPr/>
      <dgm:t>
        <a:bodyPr/>
        <a:lstStyle/>
        <a:p>
          <a:endParaRPr lang="en-US"/>
        </a:p>
      </dgm:t>
    </dgm:pt>
    <dgm:pt modelId="{D76A35FE-F1CD-44DF-8A51-2556A81D5521}" type="pres">
      <dgm:prSet presAssocID="{994ADED2-7352-4A36-8580-B076EB45872B}" presName="sibTrans" presStyleCnt="0"/>
      <dgm:spPr/>
    </dgm:pt>
    <dgm:pt modelId="{C6C65CA5-45BC-4E97-B024-A84BF5CED09B}" type="pres">
      <dgm:prSet presAssocID="{3FA35127-924D-477E-83BC-A26B2DBB5414}" presName="node" presStyleLbl="node1" presStyleIdx="1" presStyleCnt="3" custLinFactNeighborX="-5247" custLinFactNeighborY="-673">
        <dgm:presLayoutVars>
          <dgm:bulletEnabled val="1"/>
        </dgm:presLayoutVars>
      </dgm:prSet>
      <dgm:spPr/>
      <dgm:t>
        <a:bodyPr/>
        <a:lstStyle/>
        <a:p>
          <a:endParaRPr lang="en-US"/>
        </a:p>
      </dgm:t>
    </dgm:pt>
    <dgm:pt modelId="{E6331AD6-B3B1-4827-ABA8-D82A4257A384}" type="pres">
      <dgm:prSet presAssocID="{A4688EED-0D90-43E6-9029-BF3CFB57BFEF}" presName="sibTrans" presStyleCnt="0"/>
      <dgm:spPr/>
    </dgm:pt>
    <dgm:pt modelId="{B1B0F9D5-E033-428B-8BB4-C74913D92D1B}" type="pres">
      <dgm:prSet presAssocID="{9687D8E1-6CA2-429C-88E4-797EBC338C5A}" presName="node" presStyleLbl="node1" presStyleIdx="2" presStyleCnt="3" custLinFactNeighborX="-10516" custLinFactNeighborY="-1119">
        <dgm:presLayoutVars>
          <dgm:bulletEnabled val="1"/>
        </dgm:presLayoutVars>
      </dgm:prSet>
      <dgm:spPr/>
      <dgm:t>
        <a:bodyPr/>
        <a:lstStyle/>
        <a:p>
          <a:endParaRPr lang="en-US"/>
        </a:p>
      </dgm:t>
    </dgm:pt>
  </dgm:ptLst>
  <dgm:cxnLst>
    <dgm:cxn modelId="{D6B752F7-D897-4D4C-88B0-173C17B36CC5}" srcId="{375BDF76-99A8-404F-B7C7-8F98BEA5291F}" destId="{9687D8E1-6CA2-429C-88E4-797EBC338C5A}" srcOrd="2" destOrd="0" parTransId="{C8D0605F-7E34-4EA8-B8D6-48786DF50A86}" sibTransId="{D6057CA6-DF74-4341-8F09-222C8B63E003}"/>
    <dgm:cxn modelId="{D8FD4891-8A87-45C5-A3F3-BECF28124E81}" type="presOf" srcId="{375BDF76-99A8-404F-B7C7-8F98BEA5291F}" destId="{C3FE1706-4271-4515-B090-8F75B72D967E}" srcOrd="0" destOrd="0" presId="urn:microsoft.com/office/officeart/2005/8/layout/default"/>
    <dgm:cxn modelId="{4CFA3005-EF7E-48CF-97FC-D2665D961ADF}" srcId="{375BDF76-99A8-404F-B7C7-8F98BEA5291F}" destId="{D9804F37-98A5-489F-B4DB-FCBBE7B43BBB}" srcOrd="0" destOrd="0" parTransId="{40096C9B-EC41-4929-9BE8-BCC9B6B1A89E}" sibTransId="{994ADED2-7352-4A36-8580-B076EB45872B}"/>
    <dgm:cxn modelId="{90A10E2A-240A-4D62-B4F5-653B109AE6DC}" type="presOf" srcId="{9687D8E1-6CA2-429C-88E4-797EBC338C5A}" destId="{B1B0F9D5-E033-428B-8BB4-C74913D92D1B}" srcOrd="0" destOrd="0" presId="urn:microsoft.com/office/officeart/2005/8/layout/default"/>
    <dgm:cxn modelId="{4B8CA958-CF82-424B-B782-89BF8B006E09}" type="presOf" srcId="{D9804F37-98A5-489F-B4DB-FCBBE7B43BBB}" destId="{A078B2DD-1219-4871-990D-26C757814257}" srcOrd="0" destOrd="0" presId="urn:microsoft.com/office/officeart/2005/8/layout/default"/>
    <dgm:cxn modelId="{2B342B4D-42B9-4153-B274-0A196B3BDA7B}" srcId="{375BDF76-99A8-404F-B7C7-8F98BEA5291F}" destId="{3FA35127-924D-477E-83BC-A26B2DBB5414}" srcOrd="1" destOrd="0" parTransId="{E8CF01B9-BA4A-4D76-A218-BDBC8D4FC5D5}" sibTransId="{A4688EED-0D90-43E6-9029-BF3CFB57BFEF}"/>
    <dgm:cxn modelId="{3438AD36-BC64-4966-B14F-3F493C7C119B}" type="presOf" srcId="{3FA35127-924D-477E-83BC-A26B2DBB5414}" destId="{C6C65CA5-45BC-4E97-B024-A84BF5CED09B}" srcOrd="0" destOrd="0" presId="urn:microsoft.com/office/officeart/2005/8/layout/default"/>
    <dgm:cxn modelId="{6D57C4F5-7DE0-4A19-A9EA-C7108E1B5935}" type="presParOf" srcId="{C3FE1706-4271-4515-B090-8F75B72D967E}" destId="{A078B2DD-1219-4871-990D-26C757814257}" srcOrd="0" destOrd="0" presId="urn:microsoft.com/office/officeart/2005/8/layout/default"/>
    <dgm:cxn modelId="{992D28D6-C0F7-41D6-9E8E-B8AD28F4497D}" type="presParOf" srcId="{C3FE1706-4271-4515-B090-8F75B72D967E}" destId="{D76A35FE-F1CD-44DF-8A51-2556A81D5521}" srcOrd="1" destOrd="0" presId="urn:microsoft.com/office/officeart/2005/8/layout/default"/>
    <dgm:cxn modelId="{002572F0-63F8-44A2-8091-B80E5B8E38E8}" type="presParOf" srcId="{C3FE1706-4271-4515-B090-8F75B72D967E}" destId="{C6C65CA5-45BC-4E97-B024-A84BF5CED09B}" srcOrd="2" destOrd="0" presId="urn:microsoft.com/office/officeart/2005/8/layout/default"/>
    <dgm:cxn modelId="{5F539346-90CE-4673-99AE-13ADC0366ADF}" type="presParOf" srcId="{C3FE1706-4271-4515-B090-8F75B72D967E}" destId="{E6331AD6-B3B1-4827-ABA8-D82A4257A384}" srcOrd="3" destOrd="0" presId="urn:microsoft.com/office/officeart/2005/8/layout/default"/>
    <dgm:cxn modelId="{6DF5FDE8-8697-4E2D-ACFD-A308A3276104}" type="presParOf" srcId="{C3FE1706-4271-4515-B090-8F75B72D967E}" destId="{B1B0F9D5-E033-428B-8BB4-C74913D92D1B}"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DFB3D0-0273-4511-A4F6-C99CC3F1C96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0E6460E-7657-4726-8A7D-BACDA0839018}">
      <dgm:prSet phldrT="[Text]"/>
      <dgm:spPr/>
      <dgm:t>
        <a:bodyPr/>
        <a:lstStyle/>
        <a:p>
          <a:r>
            <a:rPr lang="en-US" dirty="0" smtClean="0"/>
            <a:t>1</a:t>
          </a:r>
          <a:endParaRPr lang="en-US" dirty="0"/>
        </a:p>
      </dgm:t>
    </dgm:pt>
    <dgm:pt modelId="{C1B76A98-5B8F-427E-A6A3-CA9AF683882A}" type="parTrans" cxnId="{102F628D-EFB0-4697-90F0-9C8C613C4413}">
      <dgm:prSet/>
      <dgm:spPr/>
      <dgm:t>
        <a:bodyPr/>
        <a:lstStyle/>
        <a:p>
          <a:endParaRPr lang="en-US"/>
        </a:p>
      </dgm:t>
    </dgm:pt>
    <dgm:pt modelId="{101BC545-0174-4249-82CD-FD466C29EAC6}" type="sibTrans" cxnId="{102F628D-EFB0-4697-90F0-9C8C613C4413}">
      <dgm:prSet/>
      <dgm:spPr/>
      <dgm:t>
        <a:bodyPr/>
        <a:lstStyle/>
        <a:p>
          <a:endParaRPr lang="en-US"/>
        </a:p>
      </dgm:t>
    </dgm:pt>
    <dgm:pt modelId="{8553F09E-27A9-49A4-A6A0-0A01966CD30D}">
      <dgm:prSet phldrT="[Text]"/>
      <dgm:spPr/>
      <dgm:t>
        <a:bodyPr/>
        <a:lstStyle/>
        <a:p>
          <a:r>
            <a:rPr lang="en-US" dirty="0" smtClean="0"/>
            <a:t> What the company aspires and will satisfy their interest as well as pinpointing what Ken's aspirations and interest will be. </a:t>
          </a:r>
          <a:endParaRPr lang="en-US" dirty="0"/>
        </a:p>
      </dgm:t>
    </dgm:pt>
    <dgm:pt modelId="{2347CCFA-624C-48A5-9B33-FD4D3A094D1F}" type="parTrans" cxnId="{DB23E26B-8446-4231-8041-18169E16465B}">
      <dgm:prSet/>
      <dgm:spPr/>
      <dgm:t>
        <a:bodyPr/>
        <a:lstStyle/>
        <a:p>
          <a:endParaRPr lang="en-US"/>
        </a:p>
      </dgm:t>
    </dgm:pt>
    <dgm:pt modelId="{24C573B5-EBC5-4063-9258-E9F138ABF117}" type="sibTrans" cxnId="{DB23E26B-8446-4231-8041-18169E16465B}">
      <dgm:prSet/>
      <dgm:spPr/>
      <dgm:t>
        <a:bodyPr/>
        <a:lstStyle/>
        <a:p>
          <a:endParaRPr lang="en-US"/>
        </a:p>
      </dgm:t>
    </dgm:pt>
    <dgm:pt modelId="{A40027EF-CD25-4A9D-B006-55B082BC4701}">
      <dgm:prSet phldrT="[Text]"/>
      <dgm:spPr/>
      <dgm:t>
        <a:bodyPr/>
        <a:lstStyle/>
        <a:p>
          <a:r>
            <a:rPr lang="en-US" dirty="0" smtClean="0"/>
            <a:t>2</a:t>
          </a:r>
          <a:endParaRPr lang="en-US" dirty="0"/>
        </a:p>
      </dgm:t>
    </dgm:pt>
    <dgm:pt modelId="{642B8489-7BAF-4BFC-855C-5C3E960099C5}" type="parTrans" cxnId="{13EC1704-869E-4244-A41D-B7E2B6D37F4F}">
      <dgm:prSet/>
      <dgm:spPr/>
      <dgm:t>
        <a:bodyPr/>
        <a:lstStyle/>
        <a:p>
          <a:endParaRPr lang="en-US"/>
        </a:p>
      </dgm:t>
    </dgm:pt>
    <dgm:pt modelId="{DEAE4AC2-0907-4178-B794-F8D0D30B8A62}" type="sibTrans" cxnId="{13EC1704-869E-4244-A41D-B7E2B6D37F4F}">
      <dgm:prSet/>
      <dgm:spPr/>
      <dgm:t>
        <a:bodyPr/>
        <a:lstStyle/>
        <a:p>
          <a:endParaRPr lang="en-US"/>
        </a:p>
      </dgm:t>
    </dgm:pt>
    <dgm:pt modelId="{0A58B1D3-1BBC-430F-A292-676FD47D36AA}">
      <dgm:prSet phldrT="[Text]"/>
      <dgm:spPr/>
      <dgm:t>
        <a:bodyPr/>
        <a:lstStyle/>
        <a:p>
          <a:r>
            <a:rPr lang="en-US" dirty="0" smtClean="0"/>
            <a:t>What agreement will Tidewater be content with that will satisfy their interest. </a:t>
          </a:r>
          <a:endParaRPr lang="en-US" dirty="0"/>
        </a:p>
      </dgm:t>
    </dgm:pt>
    <dgm:pt modelId="{390CF3A5-37B4-4F1D-93DB-20F27D6D3CDA}" type="parTrans" cxnId="{EE013385-AA1D-48EA-9C39-C10297468BE3}">
      <dgm:prSet/>
      <dgm:spPr/>
      <dgm:t>
        <a:bodyPr/>
        <a:lstStyle/>
        <a:p>
          <a:endParaRPr lang="en-US"/>
        </a:p>
      </dgm:t>
    </dgm:pt>
    <dgm:pt modelId="{0C84DF49-A0E4-42E4-B057-4DE9B633A788}" type="sibTrans" cxnId="{EE013385-AA1D-48EA-9C39-C10297468BE3}">
      <dgm:prSet/>
      <dgm:spPr/>
      <dgm:t>
        <a:bodyPr/>
        <a:lstStyle/>
        <a:p>
          <a:endParaRPr lang="en-US"/>
        </a:p>
      </dgm:t>
    </dgm:pt>
    <dgm:pt modelId="{4EA1DBDB-2C07-4383-B254-5A5434DEC154}">
      <dgm:prSet phldrT="[Text]"/>
      <dgm:spPr/>
      <dgm:t>
        <a:bodyPr/>
        <a:lstStyle/>
        <a:p>
          <a:r>
            <a:rPr lang="en-US" dirty="0" smtClean="0"/>
            <a:t>3</a:t>
          </a:r>
          <a:endParaRPr lang="en-US" dirty="0"/>
        </a:p>
      </dgm:t>
    </dgm:pt>
    <dgm:pt modelId="{301676C3-9823-440C-8947-4382A4D25AE2}" type="parTrans" cxnId="{DFBE95D1-0892-42D6-8F34-A7B60C131DA4}">
      <dgm:prSet/>
      <dgm:spPr/>
      <dgm:t>
        <a:bodyPr/>
        <a:lstStyle/>
        <a:p>
          <a:endParaRPr lang="en-US"/>
        </a:p>
      </dgm:t>
    </dgm:pt>
    <dgm:pt modelId="{F23E514E-ADC4-4375-9787-75E625D6D378}" type="sibTrans" cxnId="{DFBE95D1-0892-42D6-8F34-A7B60C131DA4}">
      <dgm:prSet/>
      <dgm:spPr/>
      <dgm:t>
        <a:bodyPr/>
        <a:lstStyle/>
        <a:p>
          <a:endParaRPr lang="en-US"/>
        </a:p>
      </dgm:t>
    </dgm:pt>
    <dgm:pt modelId="{2E2EF2BB-5354-4426-9FFA-8A6E835D0E66}">
      <dgm:prSet phldrT="[Text]"/>
      <dgm:spPr/>
      <dgm:t>
        <a:bodyPr/>
        <a:lstStyle/>
        <a:p>
          <a:r>
            <a:rPr lang="en-US" dirty="0" smtClean="0"/>
            <a:t>What agreement is Tidewater willing to live with, which will sit just above the absolute minimum they are willing to accept before walking away.</a:t>
          </a:r>
          <a:endParaRPr lang="en-US" dirty="0"/>
        </a:p>
      </dgm:t>
    </dgm:pt>
    <dgm:pt modelId="{748613A3-3462-4331-9CD2-8689D110B499}" type="parTrans" cxnId="{8F6BC1D8-F9FE-473F-9C72-AB24793FD5DA}">
      <dgm:prSet/>
      <dgm:spPr/>
      <dgm:t>
        <a:bodyPr/>
        <a:lstStyle/>
        <a:p>
          <a:endParaRPr lang="en-US"/>
        </a:p>
      </dgm:t>
    </dgm:pt>
    <dgm:pt modelId="{6977B660-B6FF-4F3C-8B63-C34CA245A7FC}" type="sibTrans" cxnId="{8F6BC1D8-F9FE-473F-9C72-AB24793FD5DA}">
      <dgm:prSet/>
      <dgm:spPr/>
      <dgm:t>
        <a:bodyPr/>
        <a:lstStyle/>
        <a:p>
          <a:endParaRPr lang="en-US"/>
        </a:p>
      </dgm:t>
    </dgm:pt>
    <dgm:pt modelId="{DCE5ABB0-6062-4452-94E5-6086562BBA48}" type="pres">
      <dgm:prSet presAssocID="{32DFB3D0-0273-4511-A4F6-C99CC3F1C962}" presName="linearFlow" presStyleCnt="0">
        <dgm:presLayoutVars>
          <dgm:dir/>
          <dgm:animLvl val="lvl"/>
          <dgm:resizeHandles val="exact"/>
        </dgm:presLayoutVars>
      </dgm:prSet>
      <dgm:spPr/>
      <dgm:t>
        <a:bodyPr/>
        <a:lstStyle/>
        <a:p>
          <a:endParaRPr lang="en-US"/>
        </a:p>
      </dgm:t>
    </dgm:pt>
    <dgm:pt modelId="{8CA28CCD-9CD8-47E4-A20E-DEABEFC544A8}" type="pres">
      <dgm:prSet presAssocID="{00E6460E-7657-4726-8A7D-BACDA0839018}" presName="composite" presStyleCnt="0"/>
      <dgm:spPr/>
    </dgm:pt>
    <dgm:pt modelId="{D2EF986A-5EE1-4BB0-8298-887BC8F526A6}" type="pres">
      <dgm:prSet presAssocID="{00E6460E-7657-4726-8A7D-BACDA0839018}" presName="parentText" presStyleLbl="alignNode1" presStyleIdx="0" presStyleCnt="3">
        <dgm:presLayoutVars>
          <dgm:chMax val="1"/>
          <dgm:bulletEnabled val="1"/>
        </dgm:presLayoutVars>
      </dgm:prSet>
      <dgm:spPr/>
      <dgm:t>
        <a:bodyPr/>
        <a:lstStyle/>
        <a:p>
          <a:endParaRPr lang="en-US"/>
        </a:p>
      </dgm:t>
    </dgm:pt>
    <dgm:pt modelId="{4A7B5479-81BD-4D0F-912E-69003B68B0C0}" type="pres">
      <dgm:prSet presAssocID="{00E6460E-7657-4726-8A7D-BACDA0839018}" presName="descendantText" presStyleLbl="alignAcc1" presStyleIdx="0" presStyleCnt="3">
        <dgm:presLayoutVars>
          <dgm:bulletEnabled val="1"/>
        </dgm:presLayoutVars>
      </dgm:prSet>
      <dgm:spPr/>
      <dgm:t>
        <a:bodyPr/>
        <a:lstStyle/>
        <a:p>
          <a:endParaRPr lang="en-US"/>
        </a:p>
      </dgm:t>
    </dgm:pt>
    <dgm:pt modelId="{A1D0DC1C-B045-4CA6-8EB2-274E9E3328A5}" type="pres">
      <dgm:prSet presAssocID="{101BC545-0174-4249-82CD-FD466C29EAC6}" presName="sp" presStyleCnt="0"/>
      <dgm:spPr/>
    </dgm:pt>
    <dgm:pt modelId="{AC36CB63-3AFF-4540-BDE7-DB80D2DDAF9A}" type="pres">
      <dgm:prSet presAssocID="{A40027EF-CD25-4A9D-B006-55B082BC4701}" presName="composite" presStyleCnt="0"/>
      <dgm:spPr/>
    </dgm:pt>
    <dgm:pt modelId="{BEE22D9C-0A1E-41C3-B68A-4070F9781BD0}" type="pres">
      <dgm:prSet presAssocID="{A40027EF-CD25-4A9D-B006-55B082BC4701}" presName="parentText" presStyleLbl="alignNode1" presStyleIdx="1" presStyleCnt="3">
        <dgm:presLayoutVars>
          <dgm:chMax val="1"/>
          <dgm:bulletEnabled val="1"/>
        </dgm:presLayoutVars>
      </dgm:prSet>
      <dgm:spPr/>
      <dgm:t>
        <a:bodyPr/>
        <a:lstStyle/>
        <a:p>
          <a:endParaRPr lang="en-US"/>
        </a:p>
      </dgm:t>
    </dgm:pt>
    <dgm:pt modelId="{210A598E-75DB-44D3-9772-44CE9F16CA8D}" type="pres">
      <dgm:prSet presAssocID="{A40027EF-CD25-4A9D-B006-55B082BC4701}" presName="descendantText" presStyleLbl="alignAcc1" presStyleIdx="1" presStyleCnt="3">
        <dgm:presLayoutVars>
          <dgm:bulletEnabled val="1"/>
        </dgm:presLayoutVars>
      </dgm:prSet>
      <dgm:spPr/>
      <dgm:t>
        <a:bodyPr/>
        <a:lstStyle/>
        <a:p>
          <a:endParaRPr lang="en-US"/>
        </a:p>
      </dgm:t>
    </dgm:pt>
    <dgm:pt modelId="{5A6D37D6-A78E-4444-A66A-021076B266F8}" type="pres">
      <dgm:prSet presAssocID="{DEAE4AC2-0907-4178-B794-F8D0D30B8A62}" presName="sp" presStyleCnt="0"/>
      <dgm:spPr/>
    </dgm:pt>
    <dgm:pt modelId="{197008EC-F87A-41B3-9FD7-CA182742EF7C}" type="pres">
      <dgm:prSet presAssocID="{4EA1DBDB-2C07-4383-B254-5A5434DEC154}" presName="composite" presStyleCnt="0"/>
      <dgm:spPr/>
    </dgm:pt>
    <dgm:pt modelId="{503D12D9-6995-4D63-9A6B-42813D8D05B7}" type="pres">
      <dgm:prSet presAssocID="{4EA1DBDB-2C07-4383-B254-5A5434DEC154}" presName="parentText" presStyleLbl="alignNode1" presStyleIdx="2" presStyleCnt="3">
        <dgm:presLayoutVars>
          <dgm:chMax val="1"/>
          <dgm:bulletEnabled val="1"/>
        </dgm:presLayoutVars>
      </dgm:prSet>
      <dgm:spPr/>
      <dgm:t>
        <a:bodyPr/>
        <a:lstStyle/>
        <a:p>
          <a:endParaRPr lang="en-US"/>
        </a:p>
      </dgm:t>
    </dgm:pt>
    <dgm:pt modelId="{304A264F-903C-4665-8ACA-2BF089B33E12}" type="pres">
      <dgm:prSet presAssocID="{4EA1DBDB-2C07-4383-B254-5A5434DEC154}" presName="descendantText" presStyleLbl="alignAcc1" presStyleIdx="2" presStyleCnt="3">
        <dgm:presLayoutVars>
          <dgm:bulletEnabled val="1"/>
        </dgm:presLayoutVars>
      </dgm:prSet>
      <dgm:spPr/>
      <dgm:t>
        <a:bodyPr/>
        <a:lstStyle/>
        <a:p>
          <a:endParaRPr lang="en-US"/>
        </a:p>
      </dgm:t>
    </dgm:pt>
  </dgm:ptLst>
  <dgm:cxnLst>
    <dgm:cxn modelId="{EE013385-AA1D-48EA-9C39-C10297468BE3}" srcId="{A40027EF-CD25-4A9D-B006-55B082BC4701}" destId="{0A58B1D3-1BBC-430F-A292-676FD47D36AA}" srcOrd="0" destOrd="0" parTransId="{390CF3A5-37B4-4F1D-93DB-20F27D6D3CDA}" sibTransId="{0C84DF49-A0E4-42E4-B057-4DE9B633A788}"/>
    <dgm:cxn modelId="{1F0261DC-1212-4AAB-9E92-63E2558158C1}" type="presOf" srcId="{2E2EF2BB-5354-4426-9FFA-8A6E835D0E66}" destId="{304A264F-903C-4665-8ACA-2BF089B33E12}" srcOrd="0" destOrd="0" presId="urn:microsoft.com/office/officeart/2005/8/layout/chevron2"/>
    <dgm:cxn modelId="{8F6BC1D8-F9FE-473F-9C72-AB24793FD5DA}" srcId="{4EA1DBDB-2C07-4383-B254-5A5434DEC154}" destId="{2E2EF2BB-5354-4426-9FFA-8A6E835D0E66}" srcOrd="0" destOrd="0" parTransId="{748613A3-3462-4331-9CD2-8689D110B499}" sibTransId="{6977B660-B6FF-4F3C-8B63-C34CA245A7FC}"/>
    <dgm:cxn modelId="{53D77388-EACC-47DC-8D2A-FF0FAEFEEB2A}" type="presOf" srcId="{0A58B1D3-1BBC-430F-A292-676FD47D36AA}" destId="{210A598E-75DB-44D3-9772-44CE9F16CA8D}" srcOrd="0" destOrd="0" presId="urn:microsoft.com/office/officeart/2005/8/layout/chevron2"/>
    <dgm:cxn modelId="{102F628D-EFB0-4697-90F0-9C8C613C4413}" srcId="{32DFB3D0-0273-4511-A4F6-C99CC3F1C962}" destId="{00E6460E-7657-4726-8A7D-BACDA0839018}" srcOrd="0" destOrd="0" parTransId="{C1B76A98-5B8F-427E-A6A3-CA9AF683882A}" sibTransId="{101BC545-0174-4249-82CD-FD466C29EAC6}"/>
    <dgm:cxn modelId="{0BEAA9FA-B6DB-4852-86F1-60D5E0058E01}" type="presOf" srcId="{32DFB3D0-0273-4511-A4F6-C99CC3F1C962}" destId="{DCE5ABB0-6062-4452-94E5-6086562BBA48}" srcOrd="0" destOrd="0" presId="urn:microsoft.com/office/officeart/2005/8/layout/chevron2"/>
    <dgm:cxn modelId="{DB23E26B-8446-4231-8041-18169E16465B}" srcId="{00E6460E-7657-4726-8A7D-BACDA0839018}" destId="{8553F09E-27A9-49A4-A6A0-0A01966CD30D}" srcOrd="0" destOrd="0" parTransId="{2347CCFA-624C-48A5-9B33-FD4D3A094D1F}" sibTransId="{24C573B5-EBC5-4063-9258-E9F138ABF117}"/>
    <dgm:cxn modelId="{566D660C-2C03-4FBF-A547-85A62F9E1749}" type="presOf" srcId="{8553F09E-27A9-49A4-A6A0-0A01966CD30D}" destId="{4A7B5479-81BD-4D0F-912E-69003B68B0C0}" srcOrd="0" destOrd="0" presId="urn:microsoft.com/office/officeart/2005/8/layout/chevron2"/>
    <dgm:cxn modelId="{D3BAD0A2-2545-4C25-A96E-C15F2C495F64}" type="presOf" srcId="{00E6460E-7657-4726-8A7D-BACDA0839018}" destId="{D2EF986A-5EE1-4BB0-8298-887BC8F526A6}" srcOrd="0" destOrd="0" presId="urn:microsoft.com/office/officeart/2005/8/layout/chevron2"/>
    <dgm:cxn modelId="{B1844457-22D3-4281-B802-0C4721666A30}" type="presOf" srcId="{A40027EF-CD25-4A9D-B006-55B082BC4701}" destId="{BEE22D9C-0A1E-41C3-B68A-4070F9781BD0}" srcOrd="0" destOrd="0" presId="urn:microsoft.com/office/officeart/2005/8/layout/chevron2"/>
    <dgm:cxn modelId="{13EC1704-869E-4244-A41D-B7E2B6D37F4F}" srcId="{32DFB3D0-0273-4511-A4F6-C99CC3F1C962}" destId="{A40027EF-CD25-4A9D-B006-55B082BC4701}" srcOrd="1" destOrd="0" parTransId="{642B8489-7BAF-4BFC-855C-5C3E960099C5}" sibTransId="{DEAE4AC2-0907-4178-B794-F8D0D30B8A62}"/>
    <dgm:cxn modelId="{DFBE95D1-0892-42D6-8F34-A7B60C131DA4}" srcId="{32DFB3D0-0273-4511-A4F6-C99CC3F1C962}" destId="{4EA1DBDB-2C07-4383-B254-5A5434DEC154}" srcOrd="2" destOrd="0" parTransId="{301676C3-9823-440C-8947-4382A4D25AE2}" sibTransId="{F23E514E-ADC4-4375-9787-75E625D6D378}"/>
    <dgm:cxn modelId="{D04C14E3-DB9C-4BC6-B998-EDA463961765}" type="presOf" srcId="{4EA1DBDB-2C07-4383-B254-5A5434DEC154}" destId="{503D12D9-6995-4D63-9A6B-42813D8D05B7}" srcOrd="0" destOrd="0" presId="urn:microsoft.com/office/officeart/2005/8/layout/chevron2"/>
    <dgm:cxn modelId="{F166FDB8-6E38-47AB-B212-591403F2FDFC}" type="presParOf" srcId="{DCE5ABB0-6062-4452-94E5-6086562BBA48}" destId="{8CA28CCD-9CD8-47E4-A20E-DEABEFC544A8}" srcOrd="0" destOrd="0" presId="urn:microsoft.com/office/officeart/2005/8/layout/chevron2"/>
    <dgm:cxn modelId="{77A69317-7FC4-472E-8944-9637264C68D9}" type="presParOf" srcId="{8CA28CCD-9CD8-47E4-A20E-DEABEFC544A8}" destId="{D2EF986A-5EE1-4BB0-8298-887BC8F526A6}" srcOrd="0" destOrd="0" presId="urn:microsoft.com/office/officeart/2005/8/layout/chevron2"/>
    <dgm:cxn modelId="{2E223BD9-E21F-4AB8-90FC-C908067841D6}" type="presParOf" srcId="{8CA28CCD-9CD8-47E4-A20E-DEABEFC544A8}" destId="{4A7B5479-81BD-4D0F-912E-69003B68B0C0}" srcOrd="1" destOrd="0" presId="urn:microsoft.com/office/officeart/2005/8/layout/chevron2"/>
    <dgm:cxn modelId="{2D83B2D2-4F07-4F7B-AD43-0ACC0B869CC8}" type="presParOf" srcId="{DCE5ABB0-6062-4452-94E5-6086562BBA48}" destId="{A1D0DC1C-B045-4CA6-8EB2-274E9E3328A5}" srcOrd="1" destOrd="0" presId="urn:microsoft.com/office/officeart/2005/8/layout/chevron2"/>
    <dgm:cxn modelId="{93AA6881-C34E-41D0-A48F-16F5A6C1F4B3}" type="presParOf" srcId="{DCE5ABB0-6062-4452-94E5-6086562BBA48}" destId="{AC36CB63-3AFF-4540-BDE7-DB80D2DDAF9A}" srcOrd="2" destOrd="0" presId="urn:microsoft.com/office/officeart/2005/8/layout/chevron2"/>
    <dgm:cxn modelId="{88B4128E-E3E4-453F-872D-BCA1D50F2437}" type="presParOf" srcId="{AC36CB63-3AFF-4540-BDE7-DB80D2DDAF9A}" destId="{BEE22D9C-0A1E-41C3-B68A-4070F9781BD0}" srcOrd="0" destOrd="0" presId="urn:microsoft.com/office/officeart/2005/8/layout/chevron2"/>
    <dgm:cxn modelId="{C1F22710-62B4-4450-9874-2BE1D24C44C4}" type="presParOf" srcId="{AC36CB63-3AFF-4540-BDE7-DB80D2DDAF9A}" destId="{210A598E-75DB-44D3-9772-44CE9F16CA8D}" srcOrd="1" destOrd="0" presId="urn:microsoft.com/office/officeart/2005/8/layout/chevron2"/>
    <dgm:cxn modelId="{8C0B72F7-CB79-415A-B13B-176AD47BA48D}" type="presParOf" srcId="{DCE5ABB0-6062-4452-94E5-6086562BBA48}" destId="{5A6D37D6-A78E-4444-A66A-021076B266F8}" srcOrd="3" destOrd="0" presId="urn:microsoft.com/office/officeart/2005/8/layout/chevron2"/>
    <dgm:cxn modelId="{39E8B60B-BD6A-43D4-B5F2-B5EDB2E7A434}" type="presParOf" srcId="{DCE5ABB0-6062-4452-94E5-6086562BBA48}" destId="{197008EC-F87A-41B3-9FD7-CA182742EF7C}" srcOrd="4" destOrd="0" presId="urn:microsoft.com/office/officeart/2005/8/layout/chevron2"/>
    <dgm:cxn modelId="{9A4598ED-5C1E-4F99-9917-0B681EDA9B05}" type="presParOf" srcId="{197008EC-F87A-41B3-9FD7-CA182742EF7C}" destId="{503D12D9-6995-4D63-9A6B-42813D8D05B7}" srcOrd="0" destOrd="0" presId="urn:microsoft.com/office/officeart/2005/8/layout/chevron2"/>
    <dgm:cxn modelId="{A1C8AE69-78E1-45FF-B2BE-081E93E5F385}" type="presParOf" srcId="{197008EC-F87A-41B3-9FD7-CA182742EF7C}" destId="{304A264F-903C-4665-8ACA-2BF089B33E12}"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86091A-B056-4EC9-9729-43B2AFC3CF4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6BF22594-2014-4513-B42D-D760F61B48DA}">
      <dgm:prSet phldrT="[Text]"/>
      <dgm:spPr/>
      <dgm:t>
        <a:bodyPr/>
        <a:lstStyle/>
        <a:p>
          <a:r>
            <a:rPr lang="en-US" dirty="0" smtClean="0">
              <a:latin typeface="Arial" charset="0"/>
            </a:rPr>
            <a:t>Ken’s behavior can no longer be tolerated - despite opportunities and chances given to make changes in his behavior. </a:t>
          </a:r>
          <a:endParaRPr lang="en-US" dirty="0"/>
        </a:p>
      </dgm:t>
    </dgm:pt>
    <dgm:pt modelId="{12714923-DD72-4018-86F2-C911B4E25E62}" type="parTrans" cxnId="{208B35B1-82F9-4F51-B0C0-35D755CE8031}">
      <dgm:prSet/>
      <dgm:spPr/>
      <dgm:t>
        <a:bodyPr/>
        <a:lstStyle/>
        <a:p>
          <a:endParaRPr lang="en-US"/>
        </a:p>
      </dgm:t>
    </dgm:pt>
    <dgm:pt modelId="{5B3CAB4B-05FA-41F1-B9B1-BC5E9D98FDF4}" type="sibTrans" cxnId="{208B35B1-82F9-4F51-B0C0-35D755CE8031}">
      <dgm:prSet/>
      <dgm:spPr/>
      <dgm:t>
        <a:bodyPr/>
        <a:lstStyle/>
        <a:p>
          <a:endParaRPr lang="en-US"/>
        </a:p>
      </dgm:t>
    </dgm:pt>
    <dgm:pt modelId="{98D2C1A3-A375-4C67-AD3B-25BECA1A3ECB}">
      <dgm:prSet/>
      <dgm:spPr/>
      <dgm:t>
        <a:bodyPr/>
        <a:lstStyle/>
        <a:p>
          <a:r>
            <a:rPr lang="en-US" dirty="0" smtClean="0"/>
            <a:t>Wasting time, effort and resources which can be directed towards the reconstruction process instead.  </a:t>
          </a:r>
          <a:endParaRPr lang="en-US" dirty="0"/>
        </a:p>
      </dgm:t>
    </dgm:pt>
    <dgm:pt modelId="{18E9DA8A-0817-4291-A67E-404B600E0BC3}" type="parTrans" cxnId="{12E7AD6A-7DC0-4406-A34B-46415596B9F6}">
      <dgm:prSet/>
      <dgm:spPr/>
      <dgm:t>
        <a:bodyPr/>
        <a:lstStyle/>
        <a:p>
          <a:endParaRPr lang="en-US"/>
        </a:p>
      </dgm:t>
    </dgm:pt>
    <dgm:pt modelId="{68EEB8D6-D5DF-4596-B22B-B9FB3D03CADA}" type="sibTrans" cxnId="{12E7AD6A-7DC0-4406-A34B-46415596B9F6}">
      <dgm:prSet/>
      <dgm:spPr/>
      <dgm:t>
        <a:bodyPr/>
        <a:lstStyle/>
        <a:p>
          <a:endParaRPr lang="en-US"/>
        </a:p>
      </dgm:t>
    </dgm:pt>
    <dgm:pt modelId="{E8CAC317-7E31-4366-A362-581F8DEB8E02}">
      <dgm:prSet/>
      <dgm:spPr/>
      <dgm:t>
        <a:bodyPr/>
        <a:lstStyle/>
        <a:p>
          <a:r>
            <a:rPr lang="en-US" dirty="0" smtClean="0"/>
            <a:t>In reality, as stated, Bob has a close relationship with Ken, yet Bob’s main focus- steer the ship of the company, in a direction of prosperity, not to protect Ken’s fragile ego. </a:t>
          </a:r>
          <a:endParaRPr lang="en-US" dirty="0"/>
        </a:p>
      </dgm:t>
    </dgm:pt>
    <dgm:pt modelId="{DD80A80E-4017-45D1-8497-7DE9E983914B}" type="parTrans" cxnId="{B2C6C327-67A5-4F59-90AA-C4315FFD44D3}">
      <dgm:prSet/>
      <dgm:spPr/>
      <dgm:t>
        <a:bodyPr/>
        <a:lstStyle/>
        <a:p>
          <a:endParaRPr lang="en-US"/>
        </a:p>
      </dgm:t>
    </dgm:pt>
    <dgm:pt modelId="{7C9BA8E1-2AEC-4B3C-AF0C-90A6F33750B1}" type="sibTrans" cxnId="{B2C6C327-67A5-4F59-90AA-C4315FFD44D3}">
      <dgm:prSet/>
      <dgm:spPr/>
      <dgm:t>
        <a:bodyPr/>
        <a:lstStyle/>
        <a:p>
          <a:endParaRPr lang="en-US"/>
        </a:p>
      </dgm:t>
    </dgm:pt>
    <dgm:pt modelId="{0BCD45E3-5585-4881-97DF-B7073B683220}">
      <dgm:prSet/>
      <dgm:spPr/>
      <dgm:t>
        <a:bodyPr/>
        <a:lstStyle/>
        <a:p>
          <a:r>
            <a:rPr lang="en-US" dirty="0" smtClean="0"/>
            <a:t>The company is at a crossroads, and Bob needs to show everyone who works for the company,  that the restructuring and growth is paramount</a:t>
          </a:r>
          <a:endParaRPr lang="en-US" dirty="0"/>
        </a:p>
      </dgm:t>
    </dgm:pt>
    <dgm:pt modelId="{16E2303E-F7E1-4803-BC5B-4353AD4CCE1A}" type="parTrans" cxnId="{2D8245FF-E4C0-474C-A3FC-B5D22054C55E}">
      <dgm:prSet/>
      <dgm:spPr/>
      <dgm:t>
        <a:bodyPr/>
        <a:lstStyle/>
        <a:p>
          <a:endParaRPr lang="en-US"/>
        </a:p>
      </dgm:t>
    </dgm:pt>
    <dgm:pt modelId="{0435D922-1BD6-49F8-ABBB-F59BC77CEB6D}" type="sibTrans" cxnId="{2D8245FF-E4C0-474C-A3FC-B5D22054C55E}">
      <dgm:prSet/>
      <dgm:spPr/>
      <dgm:t>
        <a:bodyPr/>
        <a:lstStyle/>
        <a:p>
          <a:endParaRPr lang="en-US"/>
        </a:p>
      </dgm:t>
    </dgm:pt>
    <dgm:pt modelId="{6120DE25-CCD1-44A8-BA1E-6F2766FE5BF6}">
      <dgm:prSet/>
      <dgm:spPr/>
      <dgm:t>
        <a:bodyPr/>
        <a:lstStyle/>
        <a:p>
          <a:r>
            <a:rPr lang="en-US" dirty="0" smtClean="0"/>
            <a:t>The plan to move forward doesn't include Ken's resistance to teamwork, ineffective communication , complete lack of empathy in an effort to understand the rationale for reconstruction.</a:t>
          </a:r>
          <a:endParaRPr lang="en-US" dirty="0"/>
        </a:p>
      </dgm:t>
    </dgm:pt>
    <dgm:pt modelId="{47C5BD29-A048-4783-9511-9DEA629A53ED}" type="sibTrans" cxnId="{599B13F1-080D-4AD5-AFDE-2B902AFBF369}">
      <dgm:prSet/>
      <dgm:spPr/>
      <dgm:t>
        <a:bodyPr/>
        <a:lstStyle/>
        <a:p>
          <a:endParaRPr lang="en-US"/>
        </a:p>
      </dgm:t>
    </dgm:pt>
    <dgm:pt modelId="{00CBE22E-5617-4331-A66B-1D065014478A}" type="parTrans" cxnId="{599B13F1-080D-4AD5-AFDE-2B902AFBF369}">
      <dgm:prSet/>
      <dgm:spPr/>
      <dgm:t>
        <a:bodyPr/>
        <a:lstStyle/>
        <a:p>
          <a:endParaRPr lang="en-US"/>
        </a:p>
      </dgm:t>
    </dgm:pt>
    <dgm:pt modelId="{50D2EC00-77D6-4342-BA0E-8F6A232B45FC}" type="pres">
      <dgm:prSet presAssocID="{0886091A-B056-4EC9-9729-43B2AFC3CF49}" presName="Name0" presStyleCnt="0">
        <dgm:presLayoutVars>
          <dgm:dir/>
          <dgm:animLvl val="lvl"/>
          <dgm:resizeHandles val="exact"/>
        </dgm:presLayoutVars>
      </dgm:prSet>
      <dgm:spPr/>
      <dgm:t>
        <a:bodyPr/>
        <a:lstStyle/>
        <a:p>
          <a:endParaRPr lang="en-US"/>
        </a:p>
      </dgm:t>
    </dgm:pt>
    <dgm:pt modelId="{04F2DC35-9146-4CC9-90A6-9734C2E4FB2A}" type="pres">
      <dgm:prSet presAssocID="{0BCD45E3-5585-4881-97DF-B7073B683220}" presName="boxAndChildren" presStyleCnt="0"/>
      <dgm:spPr/>
    </dgm:pt>
    <dgm:pt modelId="{2CCBB807-287D-4312-A2B4-EFCE25F69DBA}" type="pres">
      <dgm:prSet presAssocID="{0BCD45E3-5585-4881-97DF-B7073B683220}" presName="parentTextBox" presStyleLbl="node1" presStyleIdx="0" presStyleCnt="5"/>
      <dgm:spPr/>
      <dgm:t>
        <a:bodyPr/>
        <a:lstStyle/>
        <a:p>
          <a:endParaRPr lang="en-US"/>
        </a:p>
      </dgm:t>
    </dgm:pt>
    <dgm:pt modelId="{E87A60F3-5BFA-484D-ADF6-1270CF49CAA5}" type="pres">
      <dgm:prSet presAssocID="{47C5BD29-A048-4783-9511-9DEA629A53ED}" presName="sp" presStyleCnt="0"/>
      <dgm:spPr/>
    </dgm:pt>
    <dgm:pt modelId="{02F83AD7-B820-40BB-93B4-08A269F37905}" type="pres">
      <dgm:prSet presAssocID="{6120DE25-CCD1-44A8-BA1E-6F2766FE5BF6}" presName="arrowAndChildren" presStyleCnt="0"/>
      <dgm:spPr/>
    </dgm:pt>
    <dgm:pt modelId="{13EB28CD-D242-43FD-B65F-9BE154263E1E}" type="pres">
      <dgm:prSet presAssocID="{6120DE25-CCD1-44A8-BA1E-6F2766FE5BF6}" presName="parentTextArrow" presStyleLbl="node1" presStyleIdx="1" presStyleCnt="5"/>
      <dgm:spPr/>
      <dgm:t>
        <a:bodyPr/>
        <a:lstStyle/>
        <a:p>
          <a:endParaRPr lang="en-US"/>
        </a:p>
      </dgm:t>
    </dgm:pt>
    <dgm:pt modelId="{6B356E39-9EFB-4931-AD2A-A8988B7DCC21}" type="pres">
      <dgm:prSet presAssocID="{7C9BA8E1-2AEC-4B3C-AF0C-90A6F33750B1}" presName="sp" presStyleCnt="0"/>
      <dgm:spPr/>
    </dgm:pt>
    <dgm:pt modelId="{647E974D-DD39-4468-8207-3E6ACE8D5F29}" type="pres">
      <dgm:prSet presAssocID="{E8CAC317-7E31-4366-A362-581F8DEB8E02}" presName="arrowAndChildren" presStyleCnt="0"/>
      <dgm:spPr/>
    </dgm:pt>
    <dgm:pt modelId="{553F3FC1-98E0-4F2A-B599-AB87C8C5046A}" type="pres">
      <dgm:prSet presAssocID="{E8CAC317-7E31-4366-A362-581F8DEB8E02}" presName="parentTextArrow" presStyleLbl="node1" presStyleIdx="2" presStyleCnt="5"/>
      <dgm:spPr/>
      <dgm:t>
        <a:bodyPr/>
        <a:lstStyle/>
        <a:p>
          <a:endParaRPr lang="en-US"/>
        </a:p>
      </dgm:t>
    </dgm:pt>
    <dgm:pt modelId="{FBD19208-3B24-469F-A008-8579FD729619}" type="pres">
      <dgm:prSet presAssocID="{68EEB8D6-D5DF-4596-B22B-B9FB3D03CADA}" presName="sp" presStyleCnt="0"/>
      <dgm:spPr/>
    </dgm:pt>
    <dgm:pt modelId="{D04AF264-D706-4388-A206-C0269CAFEE80}" type="pres">
      <dgm:prSet presAssocID="{98D2C1A3-A375-4C67-AD3B-25BECA1A3ECB}" presName="arrowAndChildren" presStyleCnt="0"/>
      <dgm:spPr/>
    </dgm:pt>
    <dgm:pt modelId="{DE2A29E4-AE9D-432D-BFE3-934794CAC6F9}" type="pres">
      <dgm:prSet presAssocID="{98D2C1A3-A375-4C67-AD3B-25BECA1A3ECB}" presName="parentTextArrow" presStyleLbl="node1" presStyleIdx="3" presStyleCnt="5"/>
      <dgm:spPr/>
      <dgm:t>
        <a:bodyPr/>
        <a:lstStyle/>
        <a:p>
          <a:endParaRPr lang="en-US"/>
        </a:p>
      </dgm:t>
    </dgm:pt>
    <dgm:pt modelId="{AF514C56-9E4F-48A5-8EDC-16D2C7976210}" type="pres">
      <dgm:prSet presAssocID="{5B3CAB4B-05FA-41F1-B9B1-BC5E9D98FDF4}" presName="sp" presStyleCnt="0"/>
      <dgm:spPr/>
    </dgm:pt>
    <dgm:pt modelId="{9044F5C2-9FB8-4C44-97A8-A64C38A839E1}" type="pres">
      <dgm:prSet presAssocID="{6BF22594-2014-4513-B42D-D760F61B48DA}" presName="arrowAndChildren" presStyleCnt="0"/>
      <dgm:spPr/>
    </dgm:pt>
    <dgm:pt modelId="{E43FF502-68D6-43F6-9993-BE48AD64AA74}" type="pres">
      <dgm:prSet presAssocID="{6BF22594-2014-4513-B42D-D760F61B48DA}" presName="parentTextArrow" presStyleLbl="node1" presStyleIdx="4" presStyleCnt="5"/>
      <dgm:spPr/>
      <dgm:t>
        <a:bodyPr/>
        <a:lstStyle/>
        <a:p>
          <a:endParaRPr lang="en-US"/>
        </a:p>
      </dgm:t>
    </dgm:pt>
  </dgm:ptLst>
  <dgm:cxnLst>
    <dgm:cxn modelId="{AA1AEC98-BB21-4DBA-96A5-60DA57FB985F}" type="presOf" srcId="{0BCD45E3-5585-4881-97DF-B7073B683220}" destId="{2CCBB807-287D-4312-A2B4-EFCE25F69DBA}" srcOrd="0" destOrd="0" presId="urn:microsoft.com/office/officeart/2005/8/layout/process4"/>
    <dgm:cxn modelId="{A847A9FC-E1E0-4950-896F-0D005C40283A}" type="presOf" srcId="{98D2C1A3-A375-4C67-AD3B-25BECA1A3ECB}" destId="{DE2A29E4-AE9D-432D-BFE3-934794CAC6F9}" srcOrd="0" destOrd="0" presId="urn:microsoft.com/office/officeart/2005/8/layout/process4"/>
    <dgm:cxn modelId="{E20A712A-D63D-4783-8177-8C3F4E1EC47D}" type="presOf" srcId="{6BF22594-2014-4513-B42D-D760F61B48DA}" destId="{E43FF502-68D6-43F6-9993-BE48AD64AA74}" srcOrd="0" destOrd="0" presId="urn:microsoft.com/office/officeart/2005/8/layout/process4"/>
    <dgm:cxn modelId="{12E7AD6A-7DC0-4406-A34B-46415596B9F6}" srcId="{0886091A-B056-4EC9-9729-43B2AFC3CF49}" destId="{98D2C1A3-A375-4C67-AD3B-25BECA1A3ECB}" srcOrd="1" destOrd="0" parTransId="{18E9DA8A-0817-4291-A67E-404B600E0BC3}" sibTransId="{68EEB8D6-D5DF-4596-B22B-B9FB3D03CADA}"/>
    <dgm:cxn modelId="{599B13F1-080D-4AD5-AFDE-2B902AFBF369}" srcId="{0886091A-B056-4EC9-9729-43B2AFC3CF49}" destId="{6120DE25-CCD1-44A8-BA1E-6F2766FE5BF6}" srcOrd="3" destOrd="0" parTransId="{00CBE22E-5617-4331-A66B-1D065014478A}" sibTransId="{47C5BD29-A048-4783-9511-9DEA629A53ED}"/>
    <dgm:cxn modelId="{F3192F7E-A675-410C-AAED-5BDDB9B75D19}" type="presOf" srcId="{6120DE25-CCD1-44A8-BA1E-6F2766FE5BF6}" destId="{13EB28CD-D242-43FD-B65F-9BE154263E1E}" srcOrd="0" destOrd="0" presId="urn:microsoft.com/office/officeart/2005/8/layout/process4"/>
    <dgm:cxn modelId="{B88BA79C-E25C-4E45-95C1-8EE1CB0D5605}" type="presOf" srcId="{0886091A-B056-4EC9-9729-43B2AFC3CF49}" destId="{50D2EC00-77D6-4342-BA0E-8F6A232B45FC}" srcOrd="0" destOrd="0" presId="urn:microsoft.com/office/officeart/2005/8/layout/process4"/>
    <dgm:cxn modelId="{2D8245FF-E4C0-474C-A3FC-B5D22054C55E}" srcId="{0886091A-B056-4EC9-9729-43B2AFC3CF49}" destId="{0BCD45E3-5585-4881-97DF-B7073B683220}" srcOrd="4" destOrd="0" parTransId="{16E2303E-F7E1-4803-BC5B-4353AD4CCE1A}" sibTransId="{0435D922-1BD6-49F8-ABBB-F59BC77CEB6D}"/>
    <dgm:cxn modelId="{208B35B1-82F9-4F51-B0C0-35D755CE8031}" srcId="{0886091A-B056-4EC9-9729-43B2AFC3CF49}" destId="{6BF22594-2014-4513-B42D-D760F61B48DA}" srcOrd="0" destOrd="0" parTransId="{12714923-DD72-4018-86F2-C911B4E25E62}" sibTransId="{5B3CAB4B-05FA-41F1-B9B1-BC5E9D98FDF4}"/>
    <dgm:cxn modelId="{2BBD1030-7A32-4585-8EAA-6BA75EB3F476}" type="presOf" srcId="{E8CAC317-7E31-4366-A362-581F8DEB8E02}" destId="{553F3FC1-98E0-4F2A-B599-AB87C8C5046A}" srcOrd="0" destOrd="0" presId="urn:microsoft.com/office/officeart/2005/8/layout/process4"/>
    <dgm:cxn modelId="{B2C6C327-67A5-4F59-90AA-C4315FFD44D3}" srcId="{0886091A-B056-4EC9-9729-43B2AFC3CF49}" destId="{E8CAC317-7E31-4366-A362-581F8DEB8E02}" srcOrd="2" destOrd="0" parTransId="{DD80A80E-4017-45D1-8497-7DE9E983914B}" sibTransId="{7C9BA8E1-2AEC-4B3C-AF0C-90A6F33750B1}"/>
    <dgm:cxn modelId="{482EF57C-A522-4D94-84D7-45B1DA014A58}" type="presParOf" srcId="{50D2EC00-77D6-4342-BA0E-8F6A232B45FC}" destId="{04F2DC35-9146-4CC9-90A6-9734C2E4FB2A}" srcOrd="0" destOrd="0" presId="urn:microsoft.com/office/officeart/2005/8/layout/process4"/>
    <dgm:cxn modelId="{3B4A077E-612B-4EB3-86F6-9A2207B187C4}" type="presParOf" srcId="{04F2DC35-9146-4CC9-90A6-9734C2E4FB2A}" destId="{2CCBB807-287D-4312-A2B4-EFCE25F69DBA}" srcOrd="0" destOrd="0" presId="urn:microsoft.com/office/officeart/2005/8/layout/process4"/>
    <dgm:cxn modelId="{98081591-99EA-4A02-A49E-8C2145A5C7F9}" type="presParOf" srcId="{50D2EC00-77D6-4342-BA0E-8F6A232B45FC}" destId="{E87A60F3-5BFA-484D-ADF6-1270CF49CAA5}" srcOrd="1" destOrd="0" presId="urn:microsoft.com/office/officeart/2005/8/layout/process4"/>
    <dgm:cxn modelId="{253311B6-EF30-44BF-99C9-9F11F818E2D4}" type="presParOf" srcId="{50D2EC00-77D6-4342-BA0E-8F6A232B45FC}" destId="{02F83AD7-B820-40BB-93B4-08A269F37905}" srcOrd="2" destOrd="0" presId="urn:microsoft.com/office/officeart/2005/8/layout/process4"/>
    <dgm:cxn modelId="{759F7B72-7BFF-48FA-887B-FC235AB6466F}" type="presParOf" srcId="{02F83AD7-B820-40BB-93B4-08A269F37905}" destId="{13EB28CD-D242-43FD-B65F-9BE154263E1E}" srcOrd="0" destOrd="0" presId="urn:microsoft.com/office/officeart/2005/8/layout/process4"/>
    <dgm:cxn modelId="{3875D3F4-0A23-4610-8A4F-F19D8DD7CC11}" type="presParOf" srcId="{50D2EC00-77D6-4342-BA0E-8F6A232B45FC}" destId="{6B356E39-9EFB-4931-AD2A-A8988B7DCC21}" srcOrd="3" destOrd="0" presId="urn:microsoft.com/office/officeart/2005/8/layout/process4"/>
    <dgm:cxn modelId="{2C3B54B5-A15E-409F-BB37-70BAC854E85A}" type="presParOf" srcId="{50D2EC00-77D6-4342-BA0E-8F6A232B45FC}" destId="{647E974D-DD39-4468-8207-3E6ACE8D5F29}" srcOrd="4" destOrd="0" presId="urn:microsoft.com/office/officeart/2005/8/layout/process4"/>
    <dgm:cxn modelId="{D9D28D53-3AC4-42AC-BA12-8664B35B9762}" type="presParOf" srcId="{647E974D-DD39-4468-8207-3E6ACE8D5F29}" destId="{553F3FC1-98E0-4F2A-B599-AB87C8C5046A}" srcOrd="0" destOrd="0" presId="urn:microsoft.com/office/officeart/2005/8/layout/process4"/>
    <dgm:cxn modelId="{124F2B4D-A251-4427-9359-520F25B72FD2}" type="presParOf" srcId="{50D2EC00-77D6-4342-BA0E-8F6A232B45FC}" destId="{FBD19208-3B24-469F-A008-8579FD729619}" srcOrd="5" destOrd="0" presId="urn:microsoft.com/office/officeart/2005/8/layout/process4"/>
    <dgm:cxn modelId="{AC939953-6AD2-4E95-9DB4-B6EEF5E14517}" type="presParOf" srcId="{50D2EC00-77D6-4342-BA0E-8F6A232B45FC}" destId="{D04AF264-D706-4388-A206-C0269CAFEE80}" srcOrd="6" destOrd="0" presId="urn:microsoft.com/office/officeart/2005/8/layout/process4"/>
    <dgm:cxn modelId="{E10D199A-07B1-42D8-B1B7-E4E901392F14}" type="presParOf" srcId="{D04AF264-D706-4388-A206-C0269CAFEE80}" destId="{DE2A29E4-AE9D-432D-BFE3-934794CAC6F9}" srcOrd="0" destOrd="0" presId="urn:microsoft.com/office/officeart/2005/8/layout/process4"/>
    <dgm:cxn modelId="{B385BFF7-C2A5-46E6-B859-6C04B206B179}" type="presParOf" srcId="{50D2EC00-77D6-4342-BA0E-8F6A232B45FC}" destId="{AF514C56-9E4F-48A5-8EDC-16D2C7976210}" srcOrd="7" destOrd="0" presId="urn:microsoft.com/office/officeart/2005/8/layout/process4"/>
    <dgm:cxn modelId="{8A5E64A2-E927-41DE-B6A8-72A1FA71C92E}" type="presParOf" srcId="{50D2EC00-77D6-4342-BA0E-8F6A232B45FC}" destId="{9044F5C2-9FB8-4C44-97A8-A64C38A839E1}" srcOrd="8" destOrd="0" presId="urn:microsoft.com/office/officeart/2005/8/layout/process4"/>
    <dgm:cxn modelId="{204C4ECE-80C9-4677-8A15-B78ACF3E3F97}" type="presParOf" srcId="{9044F5C2-9FB8-4C44-97A8-A64C38A839E1}" destId="{E43FF502-68D6-43F6-9993-BE48AD64AA74}"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5BDF76-99A8-404F-B7C7-8F98BEA529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9804F37-98A5-489F-B4DB-FCBBE7B43BBB}">
      <dgm:prSet phldrT="[Text]"/>
      <dgm:spPr/>
      <dgm:t>
        <a:bodyPr/>
        <a:lstStyle/>
        <a:p>
          <a:r>
            <a:rPr lang="en-US" dirty="0" smtClean="0"/>
            <a:t>Establishing a Meeting location-safe </a:t>
          </a:r>
        </a:p>
        <a:p>
          <a:r>
            <a:rPr lang="en-US" dirty="0" smtClean="0"/>
            <a:t>and private</a:t>
          </a:r>
          <a:endParaRPr lang="en-US" dirty="0"/>
        </a:p>
      </dgm:t>
    </dgm:pt>
    <dgm:pt modelId="{40096C9B-EC41-4929-9BE8-BCC9B6B1A89E}" type="parTrans" cxnId="{4CFA3005-EF7E-48CF-97FC-D2665D961ADF}">
      <dgm:prSet/>
      <dgm:spPr/>
      <dgm:t>
        <a:bodyPr/>
        <a:lstStyle/>
        <a:p>
          <a:endParaRPr lang="en-US"/>
        </a:p>
      </dgm:t>
    </dgm:pt>
    <dgm:pt modelId="{994ADED2-7352-4A36-8580-B076EB45872B}" type="sibTrans" cxnId="{4CFA3005-EF7E-48CF-97FC-D2665D961ADF}">
      <dgm:prSet/>
      <dgm:spPr/>
      <dgm:t>
        <a:bodyPr/>
        <a:lstStyle/>
        <a:p>
          <a:endParaRPr lang="en-US"/>
        </a:p>
      </dgm:t>
    </dgm:pt>
    <dgm:pt modelId="{A5D852C5-A637-48A9-A0D7-5AFD6A0AA84A}">
      <dgm:prSet phldrT="[Text]"/>
      <dgm:spPr/>
      <dgm:t>
        <a:bodyPr/>
        <a:lstStyle/>
        <a:p>
          <a:r>
            <a:rPr lang="en-US" dirty="0" smtClean="0"/>
            <a:t>Propose an Attractive severance package</a:t>
          </a:r>
          <a:endParaRPr lang="en-US" dirty="0"/>
        </a:p>
      </dgm:t>
    </dgm:pt>
    <dgm:pt modelId="{2A1173DB-A648-4FCB-8DFB-04411C09B095}" type="parTrans" cxnId="{CC836139-5AF2-4D03-97A2-AA8DB222142C}">
      <dgm:prSet/>
      <dgm:spPr/>
      <dgm:t>
        <a:bodyPr/>
        <a:lstStyle/>
        <a:p>
          <a:endParaRPr lang="en-US"/>
        </a:p>
      </dgm:t>
    </dgm:pt>
    <dgm:pt modelId="{A70D67D3-7263-4D9F-BAD2-142328F7E2A0}" type="sibTrans" cxnId="{CC836139-5AF2-4D03-97A2-AA8DB222142C}">
      <dgm:prSet/>
      <dgm:spPr/>
      <dgm:t>
        <a:bodyPr/>
        <a:lstStyle/>
        <a:p>
          <a:endParaRPr lang="en-US"/>
        </a:p>
      </dgm:t>
    </dgm:pt>
    <dgm:pt modelId="{3FA35127-924D-477E-83BC-A26B2DBB5414}">
      <dgm:prSet/>
      <dgm:spPr/>
      <dgm:t>
        <a:bodyPr/>
        <a:lstStyle/>
        <a:p>
          <a:r>
            <a:rPr lang="en-US" dirty="0" smtClean="0"/>
            <a:t>Paperwork</a:t>
          </a:r>
        </a:p>
        <a:p>
          <a:r>
            <a:rPr lang="en-US" dirty="0" smtClean="0"/>
            <a:t>-including a Confidentially agreement  </a:t>
          </a:r>
          <a:endParaRPr lang="en-US" dirty="0"/>
        </a:p>
      </dgm:t>
    </dgm:pt>
    <dgm:pt modelId="{E8CF01B9-BA4A-4D76-A218-BDBC8D4FC5D5}" type="parTrans" cxnId="{2B342B4D-42B9-4153-B274-0A196B3BDA7B}">
      <dgm:prSet/>
      <dgm:spPr/>
      <dgm:t>
        <a:bodyPr/>
        <a:lstStyle/>
        <a:p>
          <a:endParaRPr lang="en-US"/>
        </a:p>
      </dgm:t>
    </dgm:pt>
    <dgm:pt modelId="{A4688EED-0D90-43E6-9029-BF3CFB57BFEF}" type="sibTrans" cxnId="{2B342B4D-42B9-4153-B274-0A196B3BDA7B}">
      <dgm:prSet/>
      <dgm:spPr/>
      <dgm:t>
        <a:bodyPr/>
        <a:lstStyle/>
        <a:p>
          <a:endParaRPr lang="en-US"/>
        </a:p>
      </dgm:t>
    </dgm:pt>
    <dgm:pt modelId="{9687D8E1-6CA2-429C-88E4-797EBC338C5A}">
      <dgm:prSet/>
      <dgm:spPr/>
      <dgm:t>
        <a:bodyPr/>
        <a:lstStyle/>
        <a:p>
          <a:r>
            <a:rPr lang="en-US" dirty="0" smtClean="0"/>
            <a:t>Confidentiality  Agreement -preventing him from using Tidewater tactics and strategies</a:t>
          </a:r>
          <a:endParaRPr lang="en-US" dirty="0"/>
        </a:p>
      </dgm:t>
    </dgm:pt>
    <dgm:pt modelId="{C8D0605F-7E34-4EA8-B8D6-48786DF50A86}" type="parTrans" cxnId="{D6B752F7-D897-4D4C-88B0-173C17B36CC5}">
      <dgm:prSet/>
      <dgm:spPr/>
      <dgm:t>
        <a:bodyPr/>
        <a:lstStyle/>
        <a:p>
          <a:endParaRPr lang="en-US"/>
        </a:p>
      </dgm:t>
    </dgm:pt>
    <dgm:pt modelId="{D6057CA6-DF74-4341-8F09-222C8B63E003}" type="sibTrans" cxnId="{D6B752F7-D897-4D4C-88B0-173C17B36CC5}">
      <dgm:prSet/>
      <dgm:spPr/>
      <dgm:t>
        <a:bodyPr/>
        <a:lstStyle/>
        <a:p>
          <a:endParaRPr lang="en-US"/>
        </a:p>
      </dgm:t>
    </dgm:pt>
    <dgm:pt modelId="{C3FE1706-4271-4515-B090-8F75B72D967E}" type="pres">
      <dgm:prSet presAssocID="{375BDF76-99A8-404F-B7C7-8F98BEA5291F}" presName="diagram" presStyleCnt="0">
        <dgm:presLayoutVars>
          <dgm:dir/>
          <dgm:resizeHandles val="exact"/>
        </dgm:presLayoutVars>
      </dgm:prSet>
      <dgm:spPr/>
      <dgm:t>
        <a:bodyPr/>
        <a:lstStyle/>
        <a:p>
          <a:endParaRPr lang="en-US"/>
        </a:p>
      </dgm:t>
    </dgm:pt>
    <dgm:pt modelId="{A078B2DD-1219-4871-990D-26C757814257}" type="pres">
      <dgm:prSet presAssocID="{D9804F37-98A5-489F-B4DB-FCBBE7B43BBB}" presName="node" presStyleLbl="node1" presStyleIdx="0" presStyleCnt="4">
        <dgm:presLayoutVars>
          <dgm:bulletEnabled val="1"/>
        </dgm:presLayoutVars>
      </dgm:prSet>
      <dgm:spPr/>
      <dgm:t>
        <a:bodyPr/>
        <a:lstStyle/>
        <a:p>
          <a:endParaRPr lang="en-US"/>
        </a:p>
      </dgm:t>
    </dgm:pt>
    <dgm:pt modelId="{D76A35FE-F1CD-44DF-8A51-2556A81D5521}" type="pres">
      <dgm:prSet presAssocID="{994ADED2-7352-4A36-8580-B076EB45872B}" presName="sibTrans" presStyleCnt="0"/>
      <dgm:spPr/>
    </dgm:pt>
    <dgm:pt modelId="{C6C65CA5-45BC-4E97-B024-A84BF5CED09B}" type="pres">
      <dgm:prSet presAssocID="{3FA35127-924D-477E-83BC-A26B2DBB5414}" presName="node" presStyleLbl="node1" presStyleIdx="1" presStyleCnt="4">
        <dgm:presLayoutVars>
          <dgm:bulletEnabled val="1"/>
        </dgm:presLayoutVars>
      </dgm:prSet>
      <dgm:spPr/>
      <dgm:t>
        <a:bodyPr/>
        <a:lstStyle/>
        <a:p>
          <a:endParaRPr lang="en-US"/>
        </a:p>
      </dgm:t>
    </dgm:pt>
    <dgm:pt modelId="{E6331AD6-B3B1-4827-ABA8-D82A4257A384}" type="pres">
      <dgm:prSet presAssocID="{A4688EED-0D90-43E6-9029-BF3CFB57BFEF}" presName="sibTrans" presStyleCnt="0"/>
      <dgm:spPr/>
    </dgm:pt>
    <dgm:pt modelId="{8A939D64-057B-4229-B4FD-E9AC06C1353D}" type="pres">
      <dgm:prSet presAssocID="{A5D852C5-A637-48A9-A0D7-5AFD6A0AA84A}" presName="node" presStyleLbl="node1" presStyleIdx="2" presStyleCnt="4" custLinFactX="3324" custLinFactNeighborX="100000" custLinFactNeighborY="476">
        <dgm:presLayoutVars>
          <dgm:bulletEnabled val="1"/>
        </dgm:presLayoutVars>
      </dgm:prSet>
      <dgm:spPr/>
      <dgm:t>
        <a:bodyPr/>
        <a:lstStyle/>
        <a:p>
          <a:endParaRPr lang="en-US"/>
        </a:p>
      </dgm:t>
    </dgm:pt>
    <dgm:pt modelId="{9C6D5C16-6A5D-43F6-8219-FB256C75C511}" type="pres">
      <dgm:prSet presAssocID="{A70D67D3-7263-4D9F-BAD2-142328F7E2A0}" presName="sibTrans" presStyleCnt="0"/>
      <dgm:spPr/>
    </dgm:pt>
    <dgm:pt modelId="{B1B0F9D5-E033-428B-8BB4-C74913D92D1B}" type="pres">
      <dgm:prSet presAssocID="{9687D8E1-6CA2-429C-88E4-797EBC338C5A}" presName="node" presStyleLbl="node1" presStyleIdx="3" presStyleCnt="4" custLinFactX="-13036" custLinFactNeighborX="-100000" custLinFactNeighborY="-446">
        <dgm:presLayoutVars>
          <dgm:bulletEnabled val="1"/>
        </dgm:presLayoutVars>
      </dgm:prSet>
      <dgm:spPr/>
      <dgm:t>
        <a:bodyPr/>
        <a:lstStyle/>
        <a:p>
          <a:endParaRPr lang="en-US"/>
        </a:p>
      </dgm:t>
    </dgm:pt>
  </dgm:ptLst>
  <dgm:cxnLst>
    <dgm:cxn modelId="{14C7AB94-F8F3-4912-B8CB-9B654F454637}" type="presOf" srcId="{3FA35127-924D-477E-83BC-A26B2DBB5414}" destId="{C6C65CA5-45BC-4E97-B024-A84BF5CED09B}" srcOrd="0" destOrd="0" presId="urn:microsoft.com/office/officeart/2005/8/layout/default"/>
    <dgm:cxn modelId="{D6B752F7-D897-4D4C-88B0-173C17B36CC5}" srcId="{375BDF76-99A8-404F-B7C7-8F98BEA5291F}" destId="{9687D8E1-6CA2-429C-88E4-797EBC338C5A}" srcOrd="3" destOrd="0" parTransId="{C8D0605F-7E34-4EA8-B8D6-48786DF50A86}" sibTransId="{D6057CA6-DF74-4341-8F09-222C8B63E003}"/>
    <dgm:cxn modelId="{CAC78F3C-05AE-42ED-B534-BA7D37E9DD88}" type="presOf" srcId="{A5D852C5-A637-48A9-A0D7-5AFD6A0AA84A}" destId="{8A939D64-057B-4229-B4FD-E9AC06C1353D}" srcOrd="0" destOrd="0" presId="urn:microsoft.com/office/officeart/2005/8/layout/default"/>
    <dgm:cxn modelId="{F955EB48-6EA4-4F65-9FA5-70C5CAAC3ADB}" type="presOf" srcId="{375BDF76-99A8-404F-B7C7-8F98BEA5291F}" destId="{C3FE1706-4271-4515-B090-8F75B72D967E}" srcOrd="0" destOrd="0" presId="urn:microsoft.com/office/officeart/2005/8/layout/default"/>
    <dgm:cxn modelId="{4CFA3005-EF7E-48CF-97FC-D2665D961ADF}" srcId="{375BDF76-99A8-404F-B7C7-8F98BEA5291F}" destId="{D9804F37-98A5-489F-B4DB-FCBBE7B43BBB}" srcOrd="0" destOrd="0" parTransId="{40096C9B-EC41-4929-9BE8-BCC9B6B1A89E}" sibTransId="{994ADED2-7352-4A36-8580-B076EB45872B}"/>
    <dgm:cxn modelId="{2B342B4D-42B9-4153-B274-0A196B3BDA7B}" srcId="{375BDF76-99A8-404F-B7C7-8F98BEA5291F}" destId="{3FA35127-924D-477E-83BC-A26B2DBB5414}" srcOrd="1" destOrd="0" parTransId="{E8CF01B9-BA4A-4D76-A218-BDBC8D4FC5D5}" sibTransId="{A4688EED-0D90-43E6-9029-BF3CFB57BFEF}"/>
    <dgm:cxn modelId="{6F0552FA-A858-4B2B-9BE7-ACB5A6E2D4EA}" type="presOf" srcId="{9687D8E1-6CA2-429C-88E4-797EBC338C5A}" destId="{B1B0F9D5-E033-428B-8BB4-C74913D92D1B}" srcOrd="0" destOrd="0" presId="urn:microsoft.com/office/officeart/2005/8/layout/default"/>
    <dgm:cxn modelId="{CC836139-5AF2-4D03-97A2-AA8DB222142C}" srcId="{375BDF76-99A8-404F-B7C7-8F98BEA5291F}" destId="{A5D852C5-A637-48A9-A0D7-5AFD6A0AA84A}" srcOrd="2" destOrd="0" parTransId="{2A1173DB-A648-4FCB-8DFB-04411C09B095}" sibTransId="{A70D67D3-7263-4D9F-BAD2-142328F7E2A0}"/>
    <dgm:cxn modelId="{21B48423-0E81-409D-96E6-2C4A8D936348}" type="presOf" srcId="{D9804F37-98A5-489F-B4DB-FCBBE7B43BBB}" destId="{A078B2DD-1219-4871-990D-26C757814257}" srcOrd="0" destOrd="0" presId="urn:microsoft.com/office/officeart/2005/8/layout/default"/>
    <dgm:cxn modelId="{C15B5A69-DC9D-4521-991E-BF8D71D327B2}" type="presParOf" srcId="{C3FE1706-4271-4515-B090-8F75B72D967E}" destId="{A078B2DD-1219-4871-990D-26C757814257}" srcOrd="0" destOrd="0" presId="urn:microsoft.com/office/officeart/2005/8/layout/default"/>
    <dgm:cxn modelId="{93EFA26A-5E56-4782-9AD7-3694C05D013F}" type="presParOf" srcId="{C3FE1706-4271-4515-B090-8F75B72D967E}" destId="{D76A35FE-F1CD-44DF-8A51-2556A81D5521}" srcOrd="1" destOrd="0" presId="urn:microsoft.com/office/officeart/2005/8/layout/default"/>
    <dgm:cxn modelId="{7956F96C-0FC3-4B35-9194-FEA255F85771}" type="presParOf" srcId="{C3FE1706-4271-4515-B090-8F75B72D967E}" destId="{C6C65CA5-45BC-4E97-B024-A84BF5CED09B}" srcOrd="2" destOrd="0" presId="urn:microsoft.com/office/officeart/2005/8/layout/default"/>
    <dgm:cxn modelId="{685A1200-42F3-4798-8E5D-17B90509430C}" type="presParOf" srcId="{C3FE1706-4271-4515-B090-8F75B72D967E}" destId="{E6331AD6-B3B1-4827-ABA8-D82A4257A384}" srcOrd="3" destOrd="0" presId="urn:microsoft.com/office/officeart/2005/8/layout/default"/>
    <dgm:cxn modelId="{8FEFB081-DDB7-44AD-95E3-3718EE7A030E}" type="presParOf" srcId="{C3FE1706-4271-4515-B090-8F75B72D967E}" destId="{8A939D64-057B-4229-B4FD-E9AC06C1353D}" srcOrd="4" destOrd="0" presId="urn:microsoft.com/office/officeart/2005/8/layout/default"/>
    <dgm:cxn modelId="{9097244A-4430-4A72-8845-6613A762864D}" type="presParOf" srcId="{C3FE1706-4271-4515-B090-8F75B72D967E}" destId="{9C6D5C16-6A5D-43F6-8219-FB256C75C511}" srcOrd="5" destOrd="0" presId="urn:microsoft.com/office/officeart/2005/8/layout/default"/>
    <dgm:cxn modelId="{65FAA7FA-F214-4A60-8628-C7DC5C955394}" type="presParOf" srcId="{C3FE1706-4271-4515-B090-8F75B72D967E}" destId="{B1B0F9D5-E033-428B-8BB4-C74913D92D1B}"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3A126A-A3ED-4624-BA95-19E7DA7F3CF0}">
      <dsp:nvSpPr>
        <dsp:cNvPr id="0" name=""/>
        <dsp:cNvSpPr/>
      </dsp:nvSpPr>
      <dsp:spPr>
        <a:xfrm>
          <a:off x="881803" y="311546"/>
          <a:ext cx="2439895" cy="10322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Temper </a:t>
          </a:r>
        </a:p>
        <a:p>
          <a:pPr lvl="0" algn="ctr" defTabSz="666750">
            <a:lnSpc>
              <a:spcPct val="90000"/>
            </a:lnSpc>
            <a:spcBef>
              <a:spcPct val="0"/>
            </a:spcBef>
            <a:spcAft>
              <a:spcPct val="35000"/>
            </a:spcAft>
          </a:pPr>
          <a:r>
            <a:rPr lang="en-US" sz="1500" kern="1200" dirty="0" smtClean="0"/>
            <a:t>Mood swings</a:t>
          </a:r>
          <a:endParaRPr lang="en-US" sz="1500" kern="1200" dirty="0"/>
        </a:p>
      </dsp:txBody>
      <dsp:txXfrm>
        <a:off x="881803" y="311546"/>
        <a:ext cx="2439895" cy="1032271"/>
      </dsp:txXfrm>
    </dsp:sp>
    <dsp:sp modelId="{49DE76E9-F503-4E01-BE88-9FE2513EAC9A}">
      <dsp:nvSpPr>
        <dsp:cNvPr id="0" name=""/>
        <dsp:cNvSpPr/>
      </dsp:nvSpPr>
      <dsp:spPr>
        <a:xfrm>
          <a:off x="3493743" y="311546"/>
          <a:ext cx="1720453" cy="10322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Uncooperative </a:t>
          </a:r>
          <a:endParaRPr lang="en-US" sz="1500" kern="1200" dirty="0"/>
        </a:p>
      </dsp:txBody>
      <dsp:txXfrm>
        <a:off x="3493743" y="311546"/>
        <a:ext cx="1720453" cy="1032271"/>
      </dsp:txXfrm>
    </dsp:sp>
    <dsp:sp modelId="{CDA7B704-EB76-441D-823A-364D95754041}">
      <dsp:nvSpPr>
        <dsp:cNvPr id="0" name=""/>
        <dsp:cNvSpPr/>
      </dsp:nvSpPr>
      <dsp:spPr>
        <a:xfrm>
          <a:off x="295275" y="1515864"/>
          <a:ext cx="1720453" cy="10322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charset="0"/>
            </a:rPr>
            <a:t>Progressive violent/aggressive</a:t>
          </a:r>
        </a:p>
        <a:p>
          <a:pPr lvl="0" algn="ctr" defTabSz="666750">
            <a:lnSpc>
              <a:spcPct val="90000"/>
            </a:lnSpc>
            <a:spcBef>
              <a:spcPct val="0"/>
            </a:spcBef>
            <a:spcAft>
              <a:spcPct val="35000"/>
            </a:spcAft>
          </a:pPr>
          <a:r>
            <a:rPr lang="en-US" sz="1500" kern="1200" dirty="0" smtClean="0">
              <a:latin typeface="Arial" charset="0"/>
            </a:rPr>
            <a:t>behavior</a:t>
          </a:r>
        </a:p>
      </dsp:txBody>
      <dsp:txXfrm>
        <a:off x="295275" y="1515864"/>
        <a:ext cx="1720453" cy="1032271"/>
      </dsp:txXfrm>
    </dsp:sp>
    <dsp:sp modelId="{31208990-412D-4286-B0D3-7BD2D41A662E}">
      <dsp:nvSpPr>
        <dsp:cNvPr id="0" name=""/>
        <dsp:cNvSpPr/>
      </dsp:nvSpPr>
      <dsp:spPr>
        <a:xfrm>
          <a:off x="2187773" y="1515864"/>
          <a:ext cx="1720453" cy="10322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latin typeface="Arial" charset="0"/>
            </a:rPr>
            <a:t>Withholding information</a:t>
          </a:r>
          <a:endParaRPr lang="en-US" sz="1500" kern="1200" dirty="0" smtClean="0">
            <a:latin typeface="Arial" charset="0"/>
          </a:endParaRPr>
        </a:p>
      </dsp:txBody>
      <dsp:txXfrm>
        <a:off x="2187773" y="1515864"/>
        <a:ext cx="1720453" cy="1032271"/>
      </dsp:txXfrm>
    </dsp:sp>
    <dsp:sp modelId="{9CEB406E-F110-4630-B462-EA066E4CEFB3}">
      <dsp:nvSpPr>
        <dsp:cNvPr id="0" name=""/>
        <dsp:cNvSpPr/>
      </dsp:nvSpPr>
      <dsp:spPr>
        <a:xfrm>
          <a:off x="4080271" y="1515864"/>
          <a:ext cx="1720453" cy="10322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latin typeface="Arial" charset="0"/>
            </a:rPr>
            <a:t>Difficult to reason with</a:t>
          </a:r>
          <a:endParaRPr lang="en-US" sz="1500" kern="1200" dirty="0" smtClean="0">
            <a:latin typeface="Arial" charset="0"/>
          </a:endParaRPr>
        </a:p>
      </dsp:txBody>
      <dsp:txXfrm>
        <a:off x="4080271" y="1515864"/>
        <a:ext cx="1720453" cy="1032271"/>
      </dsp:txXfrm>
    </dsp:sp>
    <dsp:sp modelId="{8C880AF8-50EC-4B0B-AE0D-1DDFE9203E0E}">
      <dsp:nvSpPr>
        <dsp:cNvPr id="0" name=""/>
        <dsp:cNvSpPr/>
      </dsp:nvSpPr>
      <dsp:spPr>
        <a:xfrm>
          <a:off x="281425" y="2720181"/>
          <a:ext cx="1720453" cy="10322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latin typeface="Arial" charset="0"/>
            </a:rPr>
            <a:t>Characteristics of bullying</a:t>
          </a:r>
          <a:endParaRPr lang="en-US" sz="1500" kern="1200" dirty="0" smtClean="0">
            <a:latin typeface="Arial" charset="0"/>
          </a:endParaRPr>
        </a:p>
      </dsp:txBody>
      <dsp:txXfrm>
        <a:off x="281425" y="2720181"/>
        <a:ext cx="1720453" cy="1032271"/>
      </dsp:txXfrm>
    </dsp:sp>
    <dsp:sp modelId="{E8711530-A220-46AC-8F15-611A4D429ED9}">
      <dsp:nvSpPr>
        <dsp:cNvPr id="0" name=""/>
        <dsp:cNvSpPr/>
      </dsp:nvSpPr>
      <dsp:spPr>
        <a:xfrm>
          <a:off x="2187773" y="2720181"/>
          <a:ext cx="1720453" cy="10322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Quiet  Withdrawn</a:t>
          </a:r>
        </a:p>
        <a:p>
          <a:pPr lvl="0" algn="ctr" defTabSz="666750">
            <a:lnSpc>
              <a:spcPct val="90000"/>
            </a:lnSpc>
            <a:spcBef>
              <a:spcPct val="0"/>
            </a:spcBef>
            <a:spcAft>
              <a:spcPct val="35000"/>
            </a:spcAft>
          </a:pPr>
          <a:r>
            <a:rPr lang="en-US" sz="1500" kern="1200" dirty="0" smtClean="0"/>
            <a:t>Unengaged</a:t>
          </a:r>
          <a:endParaRPr lang="en-US" sz="1500" kern="1200" dirty="0"/>
        </a:p>
      </dsp:txBody>
      <dsp:txXfrm>
        <a:off x="2187773" y="2720181"/>
        <a:ext cx="1720453" cy="1032271"/>
      </dsp:txXfrm>
    </dsp:sp>
    <dsp:sp modelId="{D739BA0D-2933-4583-8506-303D5D32DFEE}">
      <dsp:nvSpPr>
        <dsp:cNvPr id="0" name=""/>
        <dsp:cNvSpPr/>
      </dsp:nvSpPr>
      <dsp:spPr>
        <a:xfrm>
          <a:off x="4080271" y="2720181"/>
          <a:ext cx="1720453" cy="10322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latin typeface="Arial" charset="0"/>
            </a:rPr>
            <a:t>Falling  behind  on deadlines</a:t>
          </a:r>
          <a:endParaRPr lang="en-US" sz="1500" kern="1200" dirty="0" smtClean="0">
            <a:latin typeface="Arial" charset="0"/>
          </a:endParaRPr>
        </a:p>
      </dsp:txBody>
      <dsp:txXfrm>
        <a:off x="4080271" y="2720181"/>
        <a:ext cx="1720453" cy="103227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60F4A8-EB92-4F02-87DB-0A81EF9B9FC6}">
      <dsp:nvSpPr>
        <dsp:cNvPr id="0" name=""/>
        <dsp:cNvSpPr/>
      </dsp:nvSpPr>
      <dsp:spPr>
        <a:xfrm>
          <a:off x="0" y="4703687"/>
          <a:ext cx="6117021" cy="617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charset="0"/>
              <a:ea typeface="+mn-ea"/>
              <a:cs typeface="+mn-cs"/>
            </a:rPr>
            <a:t>Follow through and follow</a:t>
          </a:r>
          <a:r>
            <a:rPr lang="en-US" sz="1600" kern="1200" baseline="0" dirty="0" smtClean="0">
              <a:solidFill>
                <a:schemeClr val="tx1"/>
              </a:solidFill>
              <a:latin typeface="Arial" charset="0"/>
              <a:ea typeface="+mn-ea"/>
              <a:cs typeface="+mn-cs"/>
            </a:rPr>
            <a:t> up </a:t>
          </a:r>
          <a:endParaRPr lang="en-US" sz="1600" kern="1200" dirty="0"/>
        </a:p>
      </dsp:txBody>
      <dsp:txXfrm>
        <a:off x="0" y="4703687"/>
        <a:ext cx="6117021" cy="617356"/>
      </dsp:txXfrm>
    </dsp:sp>
    <dsp:sp modelId="{11E05CC6-66EA-42C1-841B-9ECD587A8436}">
      <dsp:nvSpPr>
        <dsp:cNvPr id="0" name=""/>
        <dsp:cNvSpPr/>
      </dsp:nvSpPr>
      <dsp:spPr>
        <a:xfrm rot="10800000">
          <a:off x="0" y="3763453"/>
          <a:ext cx="6117021" cy="9494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charset="0"/>
              <a:ea typeface="+mn-ea"/>
              <a:cs typeface="+mn-cs"/>
            </a:rPr>
            <a:t>Meet to resolve the conflict </a:t>
          </a:r>
          <a:endParaRPr lang="en-US" sz="1600" kern="1200" dirty="0"/>
        </a:p>
      </dsp:txBody>
      <dsp:txXfrm rot="10800000">
        <a:off x="0" y="3763453"/>
        <a:ext cx="6117021" cy="949494"/>
      </dsp:txXfrm>
    </dsp:sp>
    <dsp:sp modelId="{659586B1-102B-49E5-8B28-D776938DAFAC}">
      <dsp:nvSpPr>
        <dsp:cNvPr id="0" name=""/>
        <dsp:cNvSpPr/>
      </dsp:nvSpPr>
      <dsp:spPr>
        <a:xfrm rot="10800000">
          <a:off x="0" y="2823219"/>
          <a:ext cx="6117021" cy="9494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charset="0"/>
              <a:ea typeface="+mn-ea"/>
              <a:cs typeface="+mn-cs"/>
            </a:rPr>
            <a:t>Rehearse</a:t>
          </a:r>
          <a:endParaRPr lang="en-US" sz="1600" kern="1200" dirty="0"/>
        </a:p>
      </dsp:txBody>
      <dsp:txXfrm rot="10800000">
        <a:off x="0" y="2823219"/>
        <a:ext cx="6117021" cy="949494"/>
      </dsp:txXfrm>
    </dsp:sp>
    <dsp:sp modelId="{59E687F4-8A23-47A8-B114-BC870E1C9847}">
      <dsp:nvSpPr>
        <dsp:cNvPr id="0" name=""/>
        <dsp:cNvSpPr/>
      </dsp:nvSpPr>
      <dsp:spPr>
        <a:xfrm rot="10800000">
          <a:off x="0" y="0"/>
          <a:ext cx="6117021" cy="9494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charset="0"/>
              <a:ea typeface="+mn-ea"/>
              <a:cs typeface="+mn-cs"/>
            </a:rPr>
            <a:t>Identify problem ownership using your window on behavior</a:t>
          </a:r>
          <a:endParaRPr lang="en-US" sz="1600" kern="1200" dirty="0"/>
        </a:p>
      </dsp:txBody>
      <dsp:txXfrm rot="10800000">
        <a:off x="0" y="0"/>
        <a:ext cx="6117021" cy="949494"/>
      </dsp:txXfrm>
    </dsp:sp>
    <dsp:sp modelId="{A6F4CD05-A4CC-4F96-8F62-90DD8775C1A5}">
      <dsp:nvSpPr>
        <dsp:cNvPr id="0" name=""/>
        <dsp:cNvSpPr/>
      </dsp:nvSpPr>
      <dsp:spPr>
        <a:xfrm rot="10800000">
          <a:off x="0" y="1030513"/>
          <a:ext cx="6117021" cy="9494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charset="0"/>
              <a:ea typeface="+mn-ea"/>
              <a:cs typeface="+mn-cs"/>
            </a:rPr>
            <a:t>Research and reflect</a:t>
          </a:r>
          <a:endParaRPr lang="en-US" sz="1600" kern="1200" dirty="0"/>
        </a:p>
      </dsp:txBody>
      <dsp:txXfrm rot="10800000">
        <a:off x="0" y="1030513"/>
        <a:ext cx="6117021" cy="949494"/>
      </dsp:txXfrm>
    </dsp:sp>
    <dsp:sp modelId="{4A89D0F3-66AA-405B-A192-17C9481ABDC4}">
      <dsp:nvSpPr>
        <dsp:cNvPr id="0" name=""/>
        <dsp:cNvSpPr/>
      </dsp:nvSpPr>
      <dsp:spPr>
        <a:xfrm rot="10800000">
          <a:off x="0" y="1997566"/>
          <a:ext cx="6117021" cy="9494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charset="0"/>
              <a:ea typeface="+mn-ea"/>
              <a:cs typeface="+mn-cs"/>
            </a:rPr>
            <a:t>Select an alternative to follow (using the three alternatives rule)</a:t>
          </a:r>
          <a:endParaRPr lang="en-US" sz="1600" kern="1200" dirty="0"/>
        </a:p>
      </dsp:txBody>
      <dsp:txXfrm rot="10800000">
        <a:off x="0" y="1997566"/>
        <a:ext cx="6117021" cy="94949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953419-4452-467C-AEA1-B53936D64DF4}">
      <dsp:nvSpPr>
        <dsp:cNvPr id="0" name=""/>
        <dsp:cNvSpPr/>
      </dsp:nvSpPr>
      <dsp:spPr>
        <a:xfrm>
          <a:off x="0" y="4571091"/>
          <a:ext cx="6117021" cy="7499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charset="0"/>
              <a:ea typeface="+mn-ea"/>
              <a:cs typeface="+mn-cs"/>
            </a:rPr>
            <a:t>Because emotion is a central aspect of the integrative negotiation, as well as Ken's emotional outburst,  it is important that Bob acknowledges and prepares to handle emotion, such as anger, that may arise</a:t>
          </a:r>
        </a:p>
      </dsp:txBody>
      <dsp:txXfrm>
        <a:off x="0" y="4571091"/>
        <a:ext cx="6117021" cy="749925"/>
      </dsp:txXfrm>
    </dsp:sp>
    <dsp:sp modelId="{27709307-8106-4653-B953-2A2B9F8EAA10}">
      <dsp:nvSpPr>
        <dsp:cNvPr id="0" name=""/>
        <dsp:cNvSpPr/>
      </dsp:nvSpPr>
      <dsp:spPr>
        <a:xfrm rot="10800000">
          <a:off x="0" y="3428954"/>
          <a:ext cx="6117021" cy="115338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charset="0"/>
              <a:ea typeface="+mn-ea"/>
              <a:cs typeface="+mn-cs"/>
            </a:rPr>
            <a:t>Tidewater need to determine what they hope to accomplish and achieve in an agreement with Ken, while knowing what  proposed agreement they are willing to walk away from.  </a:t>
          </a:r>
          <a:endParaRPr lang="en-US" sz="1600" kern="1200" dirty="0"/>
        </a:p>
      </dsp:txBody>
      <dsp:txXfrm rot="10800000">
        <a:off x="0" y="3428954"/>
        <a:ext cx="6117021" cy="1153385"/>
      </dsp:txXfrm>
    </dsp:sp>
    <dsp:sp modelId="{C5F35D73-4274-49DD-95B5-4AC941E48E22}">
      <dsp:nvSpPr>
        <dsp:cNvPr id="0" name=""/>
        <dsp:cNvSpPr/>
      </dsp:nvSpPr>
      <dsp:spPr>
        <a:xfrm rot="10800000">
          <a:off x="0" y="2247060"/>
          <a:ext cx="6117021" cy="115338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Arial" charset="0"/>
              <a:ea typeface="+mn-ea"/>
              <a:cs typeface="+mn-cs"/>
            </a:rPr>
            <a:t>Integrative negotiation doesn't always warrant a workable agreement but it will prevent and help maneuver away from a dire agreement, especially if the BATNA is used-which will give them power. </a:t>
          </a:r>
          <a:endParaRPr lang="en-US" sz="1400" kern="1200" dirty="0"/>
        </a:p>
      </dsp:txBody>
      <dsp:txXfrm rot="10800000">
        <a:off x="0" y="2247060"/>
        <a:ext cx="6117021" cy="1153385"/>
      </dsp:txXfrm>
    </dsp:sp>
    <dsp:sp modelId="{4859E772-925A-427C-B7FA-D7CB148C7278}">
      <dsp:nvSpPr>
        <dsp:cNvPr id="0" name=""/>
        <dsp:cNvSpPr/>
      </dsp:nvSpPr>
      <dsp:spPr>
        <a:xfrm rot="10800000">
          <a:off x="0" y="1144681"/>
          <a:ext cx="6117021" cy="115338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charset="0"/>
              <a:ea typeface="+mn-ea"/>
              <a:cs typeface="+mn-cs"/>
            </a:rPr>
            <a:t>Integrative negotiation using the BATNA ( Best alternative to negotiated agreement ).   </a:t>
          </a:r>
          <a:endParaRPr lang="en-US" sz="1800" kern="1200" dirty="0"/>
        </a:p>
      </dsp:txBody>
      <dsp:txXfrm rot="10800000">
        <a:off x="0" y="1144681"/>
        <a:ext cx="6117021" cy="1153385"/>
      </dsp:txXfrm>
    </dsp:sp>
    <dsp:sp modelId="{E43FF502-68D6-43F6-9993-BE48AD64AA74}">
      <dsp:nvSpPr>
        <dsp:cNvPr id="0" name=""/>
        <dsp:cNvSpPr/>
      </dsp:nvSpPr>
      <dsp:spPr>
        <a:xfrm rot="10800000">
          <a:off x="0" y="2544"/>
          <a:ext cx="6117021" cy="115338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latin typeface="Arial" charset="0"/>
            </a:rPr>
            <a:t>Explore </a:t>
          </a:r>
          <a:r>
            <a:rPr lang="en-US" sz="1400" kern="1200" dirty="0" smtClean="0">
              <a:solidFill>
                <a:schemeClr val="tx1"/>
              </a:solidFill>
              <a:latin typeface="Arial" charset="0"/>
              <a:ea typeface="+mn-ea"/>
              <a:cs typeface="+mn-cs"/>
            </a:rPr>
            <a:t>mutual interests, determining compatibility, between the  parties involved.  The end goal would be to establish mutual gain(s), coming to an agreement that satisfies everyone, </a:t>
          </a:r>
          <a:r>
            <a:rPr lang="en-US" sz="1400" kern="1200" dirty="0" smtClean="0">
              <a:latin typeface="Arial" charset="0"/>
            </a:rPr>
            <a:t> </a:t>
          </a:r>
          <a:endParaRPr lang="en-US" sz="1400" kern="1200" dirty="0"/>
        </a:p>
      </dsp:txBody>
      <dsp:txXfrm rot="10800000">
        <a:off x="0" y="2544"/>
        <a:ext cx="6117021" cy="11533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78B2DD-1219-4871-990D-26C757814257}">
      <dsp:nvSpPr>
        <dsp:cNvPr id="0" name=""/>
        <dsp:cNvSpPr/>
      </dsp:nvSpPr>
      <dsp:spPr>
        <a:xfrm>
          <a:off x="0" y="664196"/>
          <a:ext cx="2697010" cy="1618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Legitimacy</a:t>
          </a:r>
          <a:endParaRPr lang="en-US" sz="2800" kern="1200" dirty="0"/>
        </a:p>
      </dsp:txBody>
      <dsp:txXfrm>
        <a:off x="0" y="664196"/>
        <a:ext cx="2697010" cy="1618205"/>
      </dsp:txXfrm>
    </dsp:sp>
    <dsp:sp modelId="{C6C65CA5-45BC-4E97-B024-A84BF5CED09B}">
      <dsp:nvSpPr>
        <dsp:cNvPr id="0" name=""/>
        <dsp:cNvSpPr/>
      </dsp:nvSpPr>
      <dsp:spPr>
        <a:xfrm>
          <a:off x="2825198" y="653305"/>
          <a:ext cx="2697010" cy="1618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Clear Communication</a:t>
          </a:r>
          <a:r>
            <a:rPr lang="en-US" sz="2800" b="1" kern="1200" dirty="0" smtClean="0"/>
            <a:t> </a:t>
          </a:r>
          <a:endParaRPr lang="en-US" sz="2800" b="1" kern="1200" dirty="0"/>
        </a:p>
      </dsp:txBody>
      <dsp:txXfrm>
        <a:off x="2825198" y="653305"/>
        <a:ext cx="2697010" cy="1618205"/>
      </dsp:txXfrm>
    </dsp:sp>
    <dsp:sp modelId="{B1B0F9D5-E033-428B-8BB4-C74913D92D1B}">
      <dsp:nvSpPr>
        <dsp:cNvPr id="0" name=""/>
        <dsp:cNvSpPr/>
      </dsp:nvSpPr>
      <dsp:spPr>
        <a:xfrm>
          <a:off x="5649804" y="646088"/>
          <a:ext cx="2697010" cy="1618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Commitment to preserve relationships</a:t>
          </a:r>
          <a:endParaRPr lang="en-US" sz="2800" kern="1200" dirty="0"/>
        </a:p>
      </dsp:txBody>
      <dsp:txXfrm>
        <a:off x="5649804" y="646088"/>
        <a:ext cx="2697010" cy="161820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EF986A-5EE1-4BB0-8298-887BC8F526A6}">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1</a:t>
          </a:r>
          <a:endParaRPr lang="en-US" sz="3000" kern="1200" dirty="0"/>
        </a:p>
      </dsp:txBody>
      <dsp:txXfrm rot="5400000">
        <a:off x="-222646" y="223826"/>
        <a:ext cx="1484312" cy="1039018"/>
      </dsp:txXfrm>
    </dsp:sp>
    <dsp:sp modelId="{4A7B5479-81BD-4D0F-912E-69003B68B0C0}">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 What the company aspires and will satisfy their interest as well as pinpointing what Ken's aspirations and interest will be. </a:t>
          </a:r>
          <a:endParaRPr lang="en-US" sz="1700" kern="1200" dirty="0"/>
        </a:p>
      </dsp:txBody>
      <dsp:txXfrm rot="5400000">
        <a:off x="3085107" y="-2044909"/>
        <a:ext cx="964803" cy="5056981"/>
      </dsp:txXfrm>
    </dsp:sp>
    <dsp:sp modelId="{BEE22D9C-0A1E-41C3-B68A-4070F9781BD0}">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2</a:t>
          </a:r>
          <a:endParaRPr lang="en-US" sz="3000" kern="1200" dirty="0"/>
        </a:p>
      </dsp:txBody>
      <dsp:txXfrm rot="5400000">
        <a:off x="-222646" y="1512490"/>
        <a:ext cx="1484312" cy="1039018"/>
      </dsp:txXfrm>
    </dsp:sp>
    <dsp:sp modelId="{210A598E-75DB-44D3-9772-44CE9F16CA8D}">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What agreement will Tidewater be content with that will satisfy their interest. </a:t>
          </a:r>
          <a:endParaRPr lang="en-US" sz="1700" kern="1200" dirty="0"/>
        </a:p>
      </dsp:txBody>
      <dsp:txXfrm rot="5400000">
        <a:off x="3085107" y="-756245"/>
        <a:ext cx="964803" cy="5056981"/>
      </dsp:txXfrm>
    </dsp:sp>
    <dsp:sp modelId="{503D12D9-6995-4D63-9A6B-42813D8D05B7}">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3</a:t>
          </a:r>
          <a:endParaRPr lang="en-US" sz="3000" kern="1200" dirty="0"/>
        </a:p>
      </dsp:txBody>
      <dsp:txXfrm rot="5400000">
        <a:off x="-222646" y="2801154"/>
        <a:ext cx="1484312" cy="1039018"/>
      </dsp:txXfrm>
    </dsp:sp>
    <dsp:sp modelId="{304A264F-903C-4665-8ACA-2BF089B33E12}">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What agreement is Tidewater willing to live with, which will sit just above the absolute minimum they are willing to accept before walking away.</a:t>
          </a:r>
          <a:endParaRPr lang="en-US" sz="1700" kern="1200" dirty="0"/>
        </a:p>
      </dsp:txBody>
      <dsp:txXfrm rot="5400000">
        <a:off x="3085107" y="532418"/>
        <a:ext cx="964803" cy="505698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CBB807-287D-4312-A2B4-EFCE25F69DBA}">
      <dsp:nvSpPr>
        <dsp:cNvPr id="0" name=""/>
        <dsp:cNvSpPr/>
      </dsp:nvSpPr>
      <dsp:spPr>
        <a:xfrm>
          <a:off x="0" y="4571091"/>
          <a:ext cx="7114784" cy="7499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The company is at a crossroads, and Bob needs to show everyone who works for the company,  that the restructuring and growth is paramount</a:t>
          </a:r>
          <a:endParaRPr lang="en-US" sz="1300" kern="1200" dirty="0"/>
        </a:p>
      </dsp:txBody>
      <dsp:txXfrm>
        <a:off x="0" y="4571091"/>
        <a:ext cx="7114784" cy="749925"/>
      </dsp:txXfrm>
    </dsp:sp>
    <dsp:sp modelId="{13EB28CD-D242-43FD-B65F-9BE154263E1E}">
      <dsp:nvSpPr>
        <dsp:cNvPr id="0" name=""/>
        <dsp:cNvSpPr/>
      </dsp:nvSpPr>
      <dsp:spPr>
        <a:xfrm rot="10800000">
          <a:off x="0" y="3428954"/>
          <a:ext cx="7114784" cy="115338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The plan to move forward doesn't include Ken's resistance to teamwork, ineffective communication , complete lack of empathy in an effort to understand the rationale for reconstruction.</a:t>
          </a:r>
          <a:endParaRPr lang="en-US" sz="1300" kern="1200" dirty="0"/>
        </a:p>
      </dsp:txBody>
      <dsp:txXfrm rot="10800000">
        <a:off x="0" y="3428954"/>
        <a:ext cx="7114784" cy="1153385"/>
      </dsp:txXfrm>
    </dsp:sp>
    <dsp:sp modelId="{553F3FC1-98E0-4F2A-B599-AB87C8C5046A}">
      <dsp:nvSpPr>
        <dsp:cNvPr id="0" name=""/>
        <dsp:cNvSpPr/>
      </dsp:nvSpPr>
      <dsp:spPr>
        <a:xfrm rot="10800000">
          <a:off x="0" y="2286818"/>
          <a:ext cx="7114784" cy="115338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In reality, as stated, Bob has a close relationship with Ken, yet Bob’s main focus- steer the ship of the company, in a direction of prosperity, not to protect Ken’s fragile ego. </a:t>
          </a:r>
          <a:endParaRPr lang="en-US" sz="1300" kern="1200" dirty="0"/>
        </a:p>
      </dsp:txBody>
      <dsp:txXfrm rot="10800000">
        <a:off x="0" y="2286818"/>
        <a:ext cx="7114784" cy="1153385"/>
      </dsp:txXfrm>
    </dsp:sp>
    <dsp:sp modelId="{DE2A29E4-AE9D-432D-BFE3-934794CAC6F9}">
      <dsp:nvSpPr>
        <dsp:cNvPr id="0" name=""/>
        <dsp:cNvSpPr/>
      </dsp:nvSpPr>
      <dsp:spPr>
        <a:xfrm rot="10800000">
          <a:off x="0" y="1144681"/>
          <a:ext cx="7114784" cy="115338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Wasting time, effort and resources which can be directed towards the reconstruction process instead.  </a:t>
          </a:r>
          <a:endParaRPr lang="en-US" sz="1300" kern="1200" dirty="0"/>
        </a:p>
      </dsp:txBody>
      <dsp:txXfrm rot="10800000">
        <a:off x="0" y="1144681"/>
        <a:ext cx="7114784" cy="1153385"/>
      </dsp:txXfrm>
    </dsp:sp>
    <dsp:sp modelId="{E43FF502-68D6-43F6-9993-BE48AD64AA74}">
      <dsp:nvSpPr>
        <dsp:cNvPr id="0" name=""/>
        <dsp:cNvSpPr/>
      </dsp:nvSpPr>
      <dsp:spPr>
        <a:xfrm rot="10800000">
          <a:off x="0" y="2544"/>
          <a:ext cx="7114784" cy="115338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latin typeface="Arial" charset="0"/>
            </a:rPr>
            <a:t>Ken’s behavior can no longer be tolerated - despite opportunities and chances given to make changes in his behavior. </a:t>
          </a:r>
          <a:endParaRPr lang="en-US" sz="1300" kern="1200" dirty="0"/>
        </a:p>
      </dsp:txBody>
      <dsp:txXfrm rot="10800000">
        <a:off x="0" y="2544"/>
        <a:ext cx="7114784" cy="11533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78B2DD-1219-4871-990D-26C757814257}">
      <dsp:nvSpPr>
        <dsp:cNvPr id="0" name=""/>
        <dsp:cNvSpPr/>
      </dsp:nvSpPr>
      <dsp:spPr>
        <a:xfrm>
          <a:off x="2528" y="362733"/>
          <a:ext cx="2005901" cy="12035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Establishing a Meeting location-safe </a:t>
          </a:r>
        </a:p>
        <a:p>
          <a:pPr lvl="0" algn="ctr" defTabSz="666750">
            <a:lnSpc>
              <a:spcPct val="90000"/>
            </a:lnSpc>
            <a:spcBef>
              <a:spcPct val="0"/>
            </a:spcBef>
            <a:spcAft>
              <a:spcPct val="35000"/>
            </a:spcAft>
          </a:pPr>
          <a:r>
            <a:rPr lang="en-US" sz="1500" kern="1200" dirty="0" smtClean="0"/>
            <a:t>and private</a:t>
          </a:r>
          <a:endParaRPr lang="en-US" sz="1500" kern="1200" dirty="0"/>
        </a:p>
      </dsp:txBody>
      <dsp:txXfrm>
        <a:off x="2528" y="362733"/>
        <a:ext cx="2005901" cy="1203540"/>
      </dsp:txXfrm>
    </dsp:sp>
    <dsp:sp modelId="{C6C65CA5-45BC-4E97-B024-A84BF5CED09B}">
      <dsp:nvSpPr>
        <dsp:cNvPr id="0" name=""/>
        <dsp:cNvSpPr/>
      </dsp:nvSpPr>
      <dsp:spPr>
        <a:xfrm>
          <a:off x="2209019" y="362733"/>
          <a:ext cx="2005901" cy="12035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Paperwork</a:t>
          </a:r>
        </a:p>
        <a:p>
          <a:pPr lvl="0" algn="ctr" defTabSz="666750">
            <a:lnSpc>
              <a:spcPct val="90000"/>
            </a:lnSpc>
            <a:spcBef>
              <a:spcPct val="0"/>
            </a:spcBef>
            <a:spcAft>
              <a:spcPct val="35000"/>
            </a:spcAft>
          </a:pPr>
          <a:r>
            <a:rPr lang="en-US" sz="1500" kern="1200" dirty="0" smtClean="0"/>
            <a:t>-including a Confidentially agreement  </a:t>
          </a:r>
          <a:endParaRPr lang="en-US" sz="1500" kern="1200" dirty="0"/>
        </a:p>
      </dsp:txBody>
      <dsp:txXfrm>
        <a:off x="2209019" y="362733"/>
        <a:ext cx="2005901" cy="1203540"/>
      </dsp:txXfrm>
    </dsp:sp>
    <dsp:sp modelId="{8A939D64-057B-4229-B4FD-E9AC06C1353D}">
      <dsp:nvSpPr>
        <dsp:cNvPr id="0" name=""/>
        <dsp:cNvSpPr/>
      </dsp:nvSpPr>
      <dsp:spPr>
        <a:xfrm>
          <a:off x="6488088" y="368462"/>
          <a:ext cx="2005901" cy="12035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Propose an Attractive severance package</a:t>
          </a:r>
          <a:endParaRPr lang="en-US" sz="1500" kern="1200" dirty="0"/>
        </a:p>
      </dsp:txBody>
      <dsp:txXfrm>
        <a:off x="6488088" y="368462"/>
        <a:ext cx="2005901" cy="1203540"/>
      </dsp:txXfrm>
    </dsp:sp>
    <dsp:sp modelId="{B1B0F9D5-E033-428B-8BB4-C74913D92D1B}">
      <dsp:nvSpPr>
        <dsp:cNvPr id="0" name=""/>
        <dsp:cNvSpPr/>
      </dsp:nvSpPr>
      <dsp:spPr>
        <a:xfrm>
          <a:off x="4354611" y="357365"/>
          <a:ext cx="2005901" cy="12035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Confidentiality  Agreement -preventing him from using Tidewater tactics and strategies</a:t>
          </a:r>
          <a:endParaRPr lang="en-US" sz="1500" kern="1200" dirty="0"/>
        </a:p>
      </dsp:txBody>
      <dsp:txXfrm>
        <a:off x="4354611" y="357365"/>
        <a:ext cx="2005901" cy="12035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BF805AD-3627-4220-B6FD-DC8C7E72FBF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739CF-A274-4311-BACC-2EC5949954D6}"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A1E8D-8220-4D4D-B4C8-2DBE11DCF1C0}" type="slidenum">
              <a:rPr lang="en-US"/>
              <a:pPr/>
              <a:t>10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 </a:t>
            </a:r>
            <a:r>
              <a:rPr lang="en-US" sz="1200" kern="1200" dirty="0" smtClean="0">
                <a:latin typeface="Arial" charset="0"/>
              </a:rPr>
              <a:t>Ken did not welcome the suggestions to seek therapeutic as he viewed it as an attack on his confidence and dignity.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endParaRPr lang="en-US" sz="1200" kern="1200" dirty="0">
              <a:solidFill>
                <a:schemeClr val="tx1"/>
              </a:solidFill>
              <a:latin typeface="Arial"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A1E8D-8220-4D4D-B4C8-2DBE11DCF1C0}" type="slidenum">
              <a:rPr lang="en-US"/>
              <a:pPr/>
              <a:t>11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latin typeface="Arial" charset="0"/>
              </a:rPr>
              <a:t>-by wearing his motorcycle attire  and riding his Harley Davison</a:t>
            </a:r>
            <a:endParaRPr lang="en-US" sz="1200" dirty="0" smtClean="0"/>
          </a:p>
          <a:p>
            <a:endParaRPr lang="en-US" sz="1200" kern="1200" dirty="0">
              <a:solidFill>
                <a:schemeClr val="tx1"/>
              </a:solidFill>
              <a:latin typeface="Arial"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A1E8D-8220-4D4D-B4C8-2DBE11DCF1C0}" type="slidenum">
              <a:rPr lang="en-US"/>
              <a:pPr/>
              <a:t>12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latin typeface="Arial" charset="0"/>
              </a:rPr>
              <a:t>Therefore company reorganization, personnel changes, and abandoning traditional construction methods are occurring. </a:t>
            </a:r>
          </a:p>
          <a:p>
            <a:endParaRPr lang="en-US" sz="1200" kern="1200" dirty="0">
              <a:solidFill>
                <a:schemeClr val="tx1"/>
              </a:solidFill>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A1E8D-8220-4D4D-B4C8-2DBE11DCF1C0}" type="slidenum">
              <a:rPr lang="en-US"/>
              <a:pPr/>
              <a:t>13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sz="1200" kern="1200" dirty="0">
              <a:solidFill>
                <a:schemeClr val="tx1"/>
              </a:solidFill>
              <a:latin typeface="Arial"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90774-1893-4F16-A020-89CEB37FFC80}" type="slidenum">
              <a:rPr lang="en-US"/>
              <a:pPr/>
              <a:t>15</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sz="1200" kern="1200" dirty="0" smtClean="0">
              <a:solidFill>
                <a:schemeClr val="tx1"/>
              </a:solidFill>
              <a:latin typeface="Arial"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0532B-10D3-43B4-BA2A-B47BBFA67954}" type="slidenum">
              <a:rPr lang="en-US"/>
              <a:pPr/>
              <a:t>16</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Morris has exhausted all avenues to deal with the situation and Harold's therapeutic suggestions appear not to be helping. </a:t>
            </a:r>
          </a:p>
          <a:p>
            <a:endParaRPr lang="en-US" sz="1200" dirty="0" smtClean="0"/>
          </a:p>
          <a:p>
            <a:r>
              <a:rPr lang="en-US" sz="1200" dirty="0" smtClean="0"/>
              <a:t>This leaves Bob to make some impact and historically he has been the only person who can influence Ken.</a:t>
            </a:r>
          </a:p>
          <a:p>
            <a:endParaRPr lang="en-US" sz="1200" dirty="0" smtClean="0"/>
          </a:p>
          <a:p>
            <a:r>
              <a:rPr lang="en-US" sz="1200" dirty="0" smtClean="0"/>
              <a:t>It is very clear after the previous meeting between Ken and Morris, the situation has reached the point where conflict management is deemed necessary. </a:t>
            </a:r>
          </a:p>
          <a:p>
            <a:endParaRPr lang="en-US" sz="1200" dirty="0" smtClean="0"/>
          </a:p>
          <a:p>
            <a:r>
              <a:rPr lang="en-US" sz="1200" dirty="0" smtClean="0"/>
              <a:t>Furthermore, as CEO of the company, he may be the only option and hope to deal with this escalated conflict. </a:t>
            </a:r>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0532B-10D3-43B4-BA2A-B47BBFA67954}" type="slidenum">
              <a:rPr lang="en-US"/>
              <a:pPr/>
              <a:t>18</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sz="1200" b="0" i="0" kern="1200" dirty="0" smtClean="0">
              <a:solidFill>
                <a:schemeClr val="tx1"/>
              </a:solidFill>
              <a:latin typeface="Arial"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CBF805AD-3627-4220-B6FD-DC8C7E72FBF2}"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D2AD7-D96D-421A-9649-5EB6DD3836CF}" type="slidenum">
              <a:rPr lang="en-US"/>
              <a:pPr/>
              <a:t>2</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CBF805AD-3627-4220-B6FD-DC8C7E72FBF2}"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Ken may need consistent encouragement if he changes his ways and allows the reconstruction to occur. </a:t>
            </a:r>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At this time it would be cheaper for the company to replace him with some new talent.</a:t>
            </a:r>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0532B-10D3-43B4-BA2A-B47BBFA67954}" type="slidenum">
              <a:rPr lang="en-US"/>
              <a:pPr/>
              <a:t>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sz="1200" dirty="0" smtClean="0"/>
              <a:t> the manufacturer of luxury power boats</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0532B-10D3-43B4-BA2A-B47BBFA67954}" type="slidenum">
              <a:rPr lang="en-US"/>
              <a:pPr/>
              <a:t>35</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If he truly values Ken's talent and friendship he will allow enough time to utilize supportive confrontation.</a:t>
            </a:r>
          </a:p>
          <a:p>
            <a:endParaRPr lang="en-US" sz="1200" dirty="0" smtClean="0"/>
          </a:p>
          <a:p>
            <a:r>
              <a:rPr lang="en-US" sz="1200" dirty="0" smtClean="0"/>
              <a:t>If he has some time to create a BATNA, this will be the best opportunity to save the working relationship and friendship Bob has with Ken</a:t>
            </a:r>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 By establishing a BATNA while using the tactics of supportive confrontation, he may achieve acceptable middle ground in which all parties, and the company, can truly benefit. </a:t>
            </a:r>
          </a:p>
          <a:p>
            <a:endParaRPr lang="en-US" sz="1200" dirty="0" smtClean="0"/>
          </a:p>
          <a:p>
            <a:r>
              <a:rPr lang="en-US" sz="1200" dirty="0" smtClean="0"/>
              <a:t>He has always successfully influenced Ken, and using this trust and power will be a major advantage to remedy the situation. Using this method will take time and will reflect how much value Bob has for Ken and for their relationship. </a:t>
            </a:r>
          </a:p>
          <a:p>
            <a:endParaRPr lang="en-US" sz="1200" dirty="0" smtClean="0"/>
          </a:p>
          <a:p>
            <a:r>
              <a:rPr lang="en-US" sz="1200" dirty="0" smtClean="0"/>
              <a:t>If completed properly, the end result is a Win-Win scenario that can repair all components of this situation.</a:t>
            </a:r>
          </a:p>
          <a:p>
            <a:endParaRPr lang="en-US" sz="1200" dirty="0" smtClean="0"/>
          </a:p>
          <a:p>
            <a:r>
              <a:rPr lang="en-US" sz="1200" dirty="0" smtClean="0"/>
              <a:t> Letting Ken go will be the final straw if no commitment to an agreement is foreseeable.</a:t>
            </a:r>
          </a:p>
          <a:p>
            <a:endParaRPr lang="en-US" sz="1200" dirty="0" smtClean="0"/>
          </a:p>
          <a:p>
            <a:r>
              <a:rPr lang="en-US" sz="1200" dirty="0" smtClean="0"/>
              <a:t> After all, there is adequate justification for doing so, and Bob can be confident that he is presented well within the eyes of his employees for putting in the time and effort to intervene. </a:t>
            </a:r>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Whatever the outcome,  Bob will need to make some changes within the resolution process to include better communication strategies and conflict management processes for Tidewater.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There will be more conflict in the future of which Tidewater will be more prepared for.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Bob may need to demonstrate flexibility and consider creating an environment where confrontation and managing conflict is encouraged.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 Doing this will help to remove threat, criticism and attack. In fact, the entire company needs to start building an environment that handles all issues, including conflict in a constructive and respectful manner.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Tidewater needs to be a work environment where employees feel safe and confident and honest about what one is thinking and or feeling, especially in the face of change.  </a:t>
            </a:r>
          </a:p>
          <a:p>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A1E8D-8220-4D4D-B4C8-2DBE11DCF1C0}" type="slidenum">
              <a:rPr lang="en-US"/>
              <a:pPr/>
              <a:t>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f</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BF805AD-3627-4220-B6FD-DC8C7E72FB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FD2DD-D910-487D-B9FA-1DFCC566F059}" type="slidenum">
              <a:rPr lang="en-US"/>
              <a:pPr/>
              <a:t>7</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A1E8D-8220-4D4D-B4C8-2DBE11DCF1C0}" type="slidenum">
              <a:rPr lang="en-US"/>
              <a:pPr/>
              <a:t>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For example,  at a company picnic he became intoxicated and proceeded to insult members of the sales staff. </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A1E8D-8220-4D4D-B4C8-2DBE11DCF1C0}" type="slidenum">
              <a:rPr lang="en-US"/>
              <a:pPr/>
              <a:t>9</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sz="1200" dirty="0" smtClean="0"/>
              <a:t>She reached out to Bob to seek a possible explanation to her husband's changing behavior.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a:t>Get to know OneNote</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C9277EA9-ACB5-4094-A476-B10B2E994B9B}"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to know OneNote</a:t>
            </a:r>
          </a:p>
        </p:txBody>
      </p:sp>
      <p:sp>
        <p:nvSpPr>
          <p:cNvPr id="6" name="Slide Number Placeholder 5"/>
          <p:cNvSpPr>
            <a:spLocks noGrp="1"/>
          </p:cNvSpPr>
          <p:nvPr>
            <p:ph type="sldNum" sz="quarter" idx="12"/>
          </p:nvPr>
        </p:nvSpPr>
        <p:spPr/>
        <p:txBody>
          <a:bodyPr/>
          <a:lstStyle>
            <a:lvl1pPr>
              <a:defRPr/>
            </a:lvl1pPr>
          </a:lstStyle>
          <a:p>
            <a:fld id="{7C521DF1-661B-4173-84FB-994B06973DA2}" type="slidenum">
              <a:rPr lang="en-US"/>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to know OneNote</a:t>
            </a:r>
          </a:p>
        </p:txBody>
      </p:sp>
      <p:sp>
        <p:nvSpPr>
          <p:cNvPr id="6" name="Slide Number Placeholder 5"/>
          <p:cNvSpPr>
            <a:spLocks noGrp="1"/>
          </p:cNvSpPr>
          <p:nvPr>
            <p:ph type="sldNum" sz="quarter" idx="12"/>
          </p:nvPr>
        </p:nvSpPr>
        <p:spPr/>
        <p:txBody>
          <a:bodyPr/>
          <a:lstStyle>
            <a:lvl1pPr>
              <a:defRPr/>
            </a:lvl1pPr>
          </a:lstStyle>
          <a:p>
            <a:fld id="{3D81E32F-4124-48A2-99ED-F0955D07706E}" type="slidenum">
              <a:rPr lang="en-US"/>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Get to know OneNote</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2F9923A5-AE5E-4BEC-8B23-E3328C4A8BBF}" type="slidenum">
              <a:rPr lang="en-US"/>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Get to know OneNote</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F0659C05-98B6-48C5-AD59-E24D6A7B258A}" type="slidenum">
              <a:rPr lang="en-US"/>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to know OneNote</a:t>
            </a:r>
          </a:p>
        </p:txBody>
      </p:sp>
      <p:sp>
        <p:nvSpPr>
          <p:cNvPr id="6" name="Slide Number Placeholder 5"/>
          <p:cNvSpPr>
            <a:spLocks noGrp="1"/>
          </p:cNvSpPr>
          <p:nvPr>
            <p:ph type="sldNum" sz="quarter" idx="12"/>
          </p:nvPr>
        </p:nvSpPr>
        <p:spPr/>
        <p:txBody>
          <a:bodyPr/>
          <a:lstStyle>
            <a:lvl1pPr>
              <a:defRPr/>
            </a:lvl1pPr>
          </a:lstStyle>
          <a:p>
            <a:fld id="{342CCFE0-FAB0-4A19-BBDF-474FDF94F7EC}" type="slidenum">
              <a:rPr lang="en-US"/>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to know OneNote</a:t>
            </a:r>
          </a:p>
        </p:txBody>
      </p:sp>
      <p:sp>
        <p:nvSpPr>
          <p:cNvPr id="6" name="Slide Number Placeholder 5"/>
          <p:cNvSpPr>
            <a:spLocks noGrp="1"/>
          </p:cNvSpPr>
          <p:nvPr>
            <p:ph type="sldNum" sz="quarter" idx="12"/>
          </p:nvPr>
        </p:nvSpPr>
        <p:spPr/>
        <p:txBody>
          <a:bodyPr/>
          <a:lstStyle>
            <a:lvl1pPr>
              <a:defRPr/>
            </a:lvl1pPr>
          </a:lstStyle>
          <a:p>
            <a:fld id="{B99440E1-19D4-4E23-8D0E-4BA4792586CF}" type="slidenum">
              <a:rPr lang="en-US"/>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Get to know OneNote</a:t>
            </a:r>
          </a:p>
        </p:txBody>
      </p:sp>
      <p:sp>
        <p:nvSpPr>
          <p:cNvPr id="7" name="Slide Number Placeholder 6"/>
          <p:cNvSpPr>
            <a:spLocks noGrp="1"/>
          </p:cNvSpPr>
          <p:nvPr>
            <p:ph type="sldNum" sz="quarter" idx="12"/>
          </p:nvPr>
        </p:nvSpPr>
        <p:spPr/>
        <p:txBody>
          <a:bodyPr/>
          <a:lstStyle>
            <a:lvl1pPr>
              <a:defRPr/>
            </a:lvl1pPr>
          </a:lstStyle>
          <a:p>
            <a:fld id="{787C07D3-69C8-42D1-ABCB-9BF55B7B1560}" type="slidenum">
              <a:rPr lang="en-US"/>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Get to know OneNote</a:t>
            </a:r>
          </a:p>
        </p:txBody>
      </p:sp>
      <p:sp>
        <p:nvSpPr>
          <p:cNvPr id="9" name="Slide Number Placeholder 8"/>
          <p:cNvSpPr>
            <a:spLocks noGrp="1"/>
          </p:cNvSpPr>
          <p:nvPr>
            <p:ph type="sldNum" sz="quarter" idx="12"/>
          </p:nvPr>
        </p:nvSpPr>
        <p:spPr/>
        <p:txBody>
          <a:bodyPr/>
          <a:lstStyle>
            <a:lvl1pPr>
              <a:defRPr/>
            </a:lvl1pPr>
          </a:lstStyle>
          <a:p>
            <a:fld id="{6C94112A-C293-450A-9E8B-8711C9AEE786}" type="slidenum">
              <a:rPr lang="en-US"/>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Get to know OneNote</a:t>
            </a:r>
          </a:p>
        </p:txBody>
      </p:sp>
      <p:sp>
        <p:nvSpPr>
          <p:cNvPr id="5" name="Slide Number Placeholder 4"/>
          <p:cNvSpPr>
            <a:spLocks noGrp="1"/>
          </p:cNvSpPr>
          <p:nvPr>
            <p:ph type="sldNum" sz="quarter" idx="12"/>
          </p:nvPr>
        </p:nvSpPr>
        <p:spPr/>
        <p:txBody>
          <a:bodyPr/>
          <a:lstStyle>
            <a:lvl1pPr>
              <a:defRPr/>
            </a:lvl1pPr>
          </a:lstStyle>
          <a:p>
            <a:fld id="{5B176E22-0F98-4E19-9651-0CAD737E7609}" type="slidenum">
              <a:rPr lang="en-US"/>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Get to know OneNote</a:t>
            </a:r>
          </a:p>
        </p:txBody>
      </p:sp>
      <p:sp>
        <p:nvSpPr>
          <p:cNvPr id="4" name="Slide Number Placeholder 3"/>
          <p:cNvSpPr>
            <a:spLocks noGrp="1"/>
          </p:cNvSpPr>
          <p:nvPr>
            <p:ph type="sldNum" sz="quarter" idx="12"/>
          </p:nvPr>
        </p:nvSpPr>
        <p:spPr/>
        <p:txBody>
          <a:bodyPr/>
          <a:lstStyle>
            <a:lvl1pPr>
              <a:defRPr/>
            </a:lvl1pPr>
          </a:lstStyle>
          <a:p>
            <a:fld id="{83B641C6-069A-434A-B96D-41B04D7B63D8}" type="slidenum">
              <a:rPr lang="en-US"/>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Get to know OneNote</a:t>
            </a:r>
          </a:p>
        </p:txBody>
      </p:sp>
      <p:sp>
        <p:nvSpPr>
          <p:cNvPr id="7" name="Slide Number Placeholder 6"/>
          <p:cNvSpPr>
            <a:spLocks noGrp="1"/>
          </p:cNvSpPr>
          <p:nvPr>
            <p:ph type="sldNum" sz="quarter" idx="12"/>
          </p:nvPr>
        </p:nvSpPr>
        <p:spPr/>
        <p:txBody>
          <a:bodyPr/>
          <a:lstStyle>
            <a:lvl1pPr>
              <a:defRPr/>
            </a:lvl1pPr>
          </a:lstStyle>
          <a:p>
            <a:fld id="{9B35C3FE-C252-4C14-ABA1-26CB9C9FC8E0}" type="slidenum">
              <a:rPr lang="en-US"/>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Get to know OneNote</a:t>
            </a:r>
          </a:p>
        </p:txBody>
      </p:sp>
      <p:sp>
        <p:nvSpPr>
          <p:cNvPr id="7" name="Slide Number Placeholder 6"/>
          <p:cNvSpPr>
            <a:spLocks noGrp="1"/>
          </p:cNvSpPr>
          <p:nvPr>
            <p:ph type="sldNum" sz="quarter" idx="12"/>
          </p:nvPr>
        </p:nvSpPr>
        <p:spPr/>
        <p:txBody>
          <a:bodyPr/>
          <a:lstStyle>
            <a:lvl1pPr>
              <a:defRPr/>
            </a:lvl1pPr>
          </a:lstStyle>
          <a:p>
            <a:fld id="{F58E9638-5665-4A59-9324-F36B18669058}" type="slidenum">
              <a:rPr lang="en-US"/>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print"/>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214313" y="7302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r>
              <a:rPr lang="en-US"/>
              <a:t>Get to know OneNote</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65493A07-38DB-4A3B-9B8B-AF63A51F441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sldNum="0" hd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image" Target="../media/image38.png"/><Relationship Id="rId5" Type="http://schemas.openxmlformats.org/officeDocument/2006/relationships/diagramQuickStyle" Target="../diagrams/quickStyle2.xml"/><Relationship Id="rId10" Type="http://schemas.openxmlformats.org/officeDocument/2006/relationships/image" Target="../media/image37.jpeg"/><Relationship Id="rId4" Type="http://schemas.openxmlformats.org/officeDocument/2006/relationships/diagramLayout" Target="../diagrams/layout2.xml"/><Relationship Id="rId9"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2.jpeg"/><Relationship Id="rId4" Type="http://schemas.openxmlformats.org/officeDocument/2006/relationships/diagramLayout" Target="../diagrams/layout3.xml"/><Relationship Id="rId9" Type="http://schemas.openxmlformats.org/officeDocument/2006/relationships/image" Target="../media/image51.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4.png"/><Relationship Id="rId7" Type="http://schemas.openxmlformats.org/officeDocument/2006/relationships/diagramColors" Target="../diagrams/colors6.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QuickStyle" Target="../diagrams/quickStyle6.xml"/><Relationship Id="rId11" Type="http://schemas.openxmlformats.org/officeDocument/2006/relationships/image" Target="../media/image57.png"/><Relationship Id="rId5" Type="http://schemas.openxmlformats.org/officeDocument/2006/relationships/diagramLayout" Target="../diagrams/layout6.xml"/><Relationship Id="rId10" Type="http://schemas.openxmlformats.org/officeDocument/2006/relationships/image" Target="../media/image56.jpeg"/><Relationship Id="rId4" Type="http://schemas.openxmlformats.org/officeDocument/2006/relationships/diagramData" Target="../diagrams/data6.xml"/><Relationship Id="rId9"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9.gif"/><Relationship Id="rId4" Type="http://schemas.openxmlformats.org/officeDocument/2006/relationships/image" Target="../media/image31.gif"/></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31.gif"/></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31.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4.jpeg"/><Relationship Id="rId4" Type="http://schemas.openxmlformats.org/officeDocument/2006/relationships/diagramLayout" Target="../diagrams/layout1.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8594" y="1832960"/>
            <a:ext cx="6919912" cy="1470025"/>
          </a:xfrm>
        </p:spPr>
        <p:txBody>
          <a:bodyPr/>
          <a:lstStyle/>
          <a:p>
            <a:r>
              <a:rPr lang="en-US" dirty="0" smtClean="0"/>
              <a:t/>
            </a:r>
            <a:br>
              <a:rPr lang="en-US" dirty="0" smtClean="0"/>
            </a:br>
            <a:r>
              <a:rPr lang="en-US" dirty="0" smtClean="0"/>
              <a:t>Case study two</a:t>
            </a:r>
            <a:endParaRPr lang="en-US" dirty="0">
              <a:cs typeface="Tahoma" pitchFamily="34" charset="0"/>
            </a:endParaRPr>
          </a:p>
        </p:txBody>
      </p:sp>
      <p:sp>
        <p:nvSpPr>
          <p:cNvPr id="8195" name="Rectangle 3"/>
          <p:cNvSpPr>
            <a:spLocks noGrp="1" noChangeArrowheads="1"/>
          </p:cNvSpPr>
          <p:nvPr>
            <p:ph type="subTitle" idx="1"/>
          </p:nvPr>
        </p:nvSpPr>
        <p:spPr>
          <a:xfrm>
            <a:off x="476517" y="3827373"/>
            <a:ext cx="8371267" cy="1030287"/>
          </a:xfrm>
        </p:spPr>
        <p:txBody>
          <a:bodyPr/>
          <a:lstStyle/>
          <a:p>
            <a:r>
              <a:rPr lang="en-US" b="1" dirty="0" smtClean="0">
                <a:solidFill>
                  <a:schemeClr val="tx1"/>
                </a:solidFill>
              </a:rPr>
              <a:t>The Case of Temperament Talent by:</a:t>
            </a:r>
          </a:p>
          <a:p>
            <a:r>
              <a:rPr lang="en-US" sz="6600" b="1" dirty="0" smtClean="0">
                <a:solidFill>
                  <a:schemeClr val="tx1"/>
                </a:solidFill>
                <a:latin typeface="Caflisch Script Pro Regular" pitchFamily="34" charset="0"/>
              </a:rPr>
              <a:t>Laurence R. Rothstein</a:t>
            </a:r>
            <a:endParaRPr lang="en-US" sz="6600" b="1" dirty="0">
              <a:solidFill>
                <a:schemeClr val="tx1"/>
              </a:solidFill>
              <a:latin typeface="Caflisch Script Pro Regular" pitchFamily="34" charset="0"/>
            </a:endParaRPr>
          </a:p>
        </p:txBody>
      </p:sp>
      <p:sp>
        <p:nvSpPr>
          <p:cNvPr id="5" name="Rectangle 4"/>
          <p:cNvSpPr/>
          <p:nvPr/>
        </p:nvSpPr>
        <p:spPr>
          <a:xfrm>
            <a:off x="2021983" y="0"/>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pic>
        <p:nvPicPr>
          <p:cNvPr id="8198" name="Picture 6" descr="https://online.mun.ca/d2l/lp/navbars/6607/theme/viewimage/4269675/view?v=20.20.2.20406-143"/>
          <p:cNvPicPr>
            <a:picLocks noChangeAspect="1" noChangeArrowheads="1"/>
          </p:cNvPicPr>
          <p:nvPr/>
        </p:nvPicPr>
        <p:blipFill>
          <a:blip r:embed="rId3" cstate="print"/>
          <a:srcRect/>
          <a:stretch>
            <a:fillRect/>
          </a:stretch>
        </p:blipFill>
        <p:spPr bwMode="auto">
          <a:xfrm>
            <a:off x="597297" y="399246"/>
            <a:ext cx="1991356" cy="1184856"/>
          </a:xfrm>
          <a:prstGeom prst="rect">
            <a:avLst/>
          </a:prstGeom>
          <a:noFill/>
        </p:spPr>
      </p:pic>
      <p:pic>
        <p:nvPicPr>
          <p:cNvPr id="8200" name="Picture 8" descr="Image result for marine institute"/>
          <p:cNvPicPr>
            <a:picLocks noChangeAspect="1" noChangeArrowheads="1"/>
          </p:cNvPicPr>
          <p:nvPr/>
        </p:nvPicPr>
        <p:blipFill>
          <a:blip r:embed="rId4" cstate="print"/>
          <a:srcRect/>
          <a:stretch>
            <a:fillRect/>
          </a:stretch>
        </p:blipFill>
        <p:spPr bwMode="auto">
          <a:xfrm>
            <a:off x="3182154" y="334852"/>
            <a:ext cx="2020912" cy="1184857"/>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500"/>
                                        <p:tgtEl>
                                          <p:spTgt spid="8194"/>
                                        </p:tgtEl>
                                      </p:cBhvr>
                                    </p:animEffect>
                                  </p:childTnLst>
                                </p:cTn>
                              </p:par>
                            </p:childTnLst>
                          </p:cTn>
                        </p:par>
                        <p:par>
                          <p:cTn id="8" fill="hold">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slide(fromBottom)">
                                      <p:cBhvr>
                                        <p:cTn id="11" dur="500"/>
                                        <p:tgtEl>
                                          <p:spTgt spid="8195">
                                            <p:txEl>
                                              <p:pRg st="0" end="0"/>
                                            </p:txEl>
                                          </p:spTgt>
                                        </p:tgtEl>
                                      </p:cBhvr>
                                    </p:animEffect>
                                  </p:childTnLst>
                                </p:cTn>
                              </p:par>
                            </p:childTnLst>
                          </p:cTn>
                        </p:par>
                        <p:par>
                          <p:cTn id="12" fill="hold">
                            <p:stCondLst>
                              <p:cond delay="3000"/>
                            </p:stCondLst>
                            <p:childTnLst>
                              <p:par>
                                <p:cTn id="13" presetID="12" presetClass="entr" presetSubtype="4" fill="hold" grpId="0" nodeType="afterEffect">
                                  <p:stCondLst>
                                    <p:cond delay="100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slide(fromBottom)">
                                      <p:cBhvr>
                                        <p:cTn id="15"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The Case of Temperament Talent</a:t>
            </a:r>
            <a:endParaRPr lang="en-US" dirty="0"/>
          </a:p>
        </p:txBody>
      </p:sp>
      <p:sp>
        <p:nvSpPr>
          <p:cNvPr id="16386" name="Rectangle 2"/>
          <p:cNvSpPr>
            <a:spLocks noGrp="1" noChangeArrowheads="1"/>
          </p:cNvSpPr>
          <p:nvPr>
            <p:ph type="title"/>
          </p:nvPr>
        </p:nvSpPr>
        <p:spPr/>
        <p:txBody>
          <a:bodyPr/>
          <a:lstStyle/>
          <a:p>
            <a:r>
              <a:rPr lang="en-US" dirty="0" smtClean="0"/>
              <a:t>Background-</a:t>
            </a:r>
            <a:r>
              <a:rPr lang="en-US" dirty="0" err="1" smtClean="0"/>
              <a:t>con’t</a:t>
            </a:r>
            <a:r>
              <a:rPr lang="en-US" dirty="0"/>
              <a:t>			</a:t>
            </a:r>
          </a:p>
        </p:txBody>
      </p:sp>
      <p:sp>
        <p:nvSpPr>
          <p:cNvPr id="16387" name="Rectangle 3"/>
          <p:cNvSpPr>
            <a:spLocks noGrp="1" noChangeArrowheads="1"/>
          </p:cNvSpPr>
          <p:nvPr>
            <p:ph type="body" idx="1"/>
          </p:nvPr>
        </p:nvSpPr>
        <p:spPr>
          <a:xfrm>
            <a:off x="361121" y="759172"/>
            <a:ext cx="8431213" cy="2302082"/>
          </a:xfrm>
        </p:spPr>
        <p:txBody>
          <a:bodyPr/>
          <a:lstStyle/>
          <a:p>
            <a:pPr marL="381000" indent="-381000">
              <a:spcAft>
                <a:spcPct val="75000"/>
              </a:spcAft>
              <a:buClr>
                <a:srgbClr val="FF9900"/>
              </a:buClr>
              <a:buFontTx/>
              <a:buChar char="•"/>
            </a:pPr>
            <a:r>
              <a:rPr lang="en-US" sz="2400" kern="1200" dirty="0" smtClean="0">
                <a:latin typeface="Arial" charset="0"/>
              </a:rPr>
              <a:t>It was at this point where Bob knew he had to take action and  initially intervened</a:t>
            </a:r>
            <a:r>
              <a:rPr lang="en-US" sz="2400" dirty="0" smtClean="0"/>
              <a:t>. </a:t>
            </a:r>
          </a:p>
          <a:p>
            <a:pPr marL="381000" indent="-381000">
              <a:spcAft>
                <a:spcPct val="75000"/>
              </a:spcAft>
              <a:buClr>
                <a:srgbClr val="FF9900"/>
              </a:buClr>
              <a:buFontTx/>
              <a:buChar char="•"/>
            </a:pPr>
            <a:r>
              <a:rPr lang="en-US" sz="2400" kern="1200" dirty="0" smtClean="0">
                <a:latin typeface="Arial" charset="0"/>
              </a:rPr>
              <a:t>Harold Bass,  head of the Human Resources Department,  stepped in to assist in the situation, suggesting the company's EAP. </a:t>
            </a:r>
          </a:p>
          <a:p>
            <a:pPr marL="381000" indent="-381000">
              <a:spcAft>
                <a:spcPct val="75000"/>
              </a:spcAft>
              <a:buClr>
                <a:srgbClr val="FF9900"/>
              </a:buClr>
              <a:buFontTx/>
              <a:buChar char="•"/>
            </a:pPr>
            <a:endParaRPr lang="en-US" sz="2400" kern="1200" dirty="0" smtClean="0">
              <a:latin typeface="Arial" charset="0"/>
            </a:endParaRPr>
          </a:p>
          <a:p>
            <a:pPr marL="381000" indent="-381000">
              <a:spcAft>
                <a:spcPct val="75000"/>
              </a:spcAft>
              <a:buClr>
                <a:srgbClr val="FF9900"/>
              </a:buClr>
              <a:buFontTx/>
              <a:buChar char="•"/>
            </a:pPr>
            <a:endParaRPr lang="en-US" sz="2400" kern="1200" dirty="0" smtClean="0">
              <a:latin typeface="Arial" charset="0"/>
            </a:endParaRPr>
          </a:p>
        </p:txBody>
      </p:sp>
      <p:sp>
        <p:nvSpPr>
          <p:cNvPr id="6" name="Rectangle 5"/>
          <p:cNvSpPr/>
          <p:nvPr/>
        </p:nvSpPr>
        <p:spPr>
          <a:xfrm>
            <a:off x="2021983" y="25758"/>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pic>
        <p:nvPicPr>
          <p:cNvPr id="12290" name="Picture 2" descr="Hr Team Clipart"/>
          <p:cNvPicPr>
            <a:picLocks noChangeAspect="1" noChangeArrowheads="1"/>
          </p:cNvPicPr>
          <p:nvPr/>
        </p:nvPicPr>
        <p:blipFill>
          <a:blip r:embed="rId3" cstate="print"/>
          <a:srcRect/>
          <a:stretch>
            <a:fillRect/>
          </a:stretch>
        </p:blipFill>
        <p:spPr bwMode="auto">
          <a:xfrm>
            <a:off x="1192695" y="3285974"/>
            <a:ext cx="2943087" cy="1325784"/>
          </a:xfrm>
          <a:prstGeom prst="rect">
            <a:avLst/>
          </a:prstGeom>
          <a:noFill/>
        </p:spPr>
      </p:pic>
      <p:pic>
        <p:nvPicPr>
          <p:cNvPr id="12292" name="Picture 4" descr="Employee Assistance Program – Human Resource Services, Washington ..."/>
          <p:cNvPicPr>
            <a:picLocks noChangeAspect="1" noChangeArrowheads="1"/>
          </p:cNvPicPr>
          <p:nvPr/>
        </p:nvPicPr>
        <p:blipFill>
          <a:blip r:embed="rId4" cstate="print"/>
          <a:srcRect/>
          <a:stretch>
            <a:fillRect/>
          </a:stretch>
        </p:blipFill>
        <p:spPr bwMode="auto">
          <a:xfrm>
            <a:off x="4850295" y="3255889"/>
            <a:ext cx="2888974" cy="1362041"/>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fade">
                                      <p:cBhvr>
                                        <p:cTn id="17" dur="770" decel="100000"/>
                                        <p:tgtEl>
                                          <p:spTgt spid="12290"/>
                                        </p:tgtEl>
                                      </p:cBhvr>
                                    </p:animEffect>
                                    <p:animScale>
                                      <p:cBhvr>
                                        <p:cTn id="18" dur="770" decel="100000"/>
                                        <p:tgtEl>
                                          <p:spTgt spid="12290"/>
                                        </p:tgtEl>
                                      </p:cBhvr>
                                      <p:from x="10000" y="10000"/>
                                      <p:to x="200000" y="450000"/>
                                    </p:animScale>
                                    <p:animScale>
                                      <p:cBhvr>
                                        <p:cTn id="19" dur="1230" accel="100000" fill="hold">
                                          <p:stCondLst>
                                            <p:cond delay="770"/>
                                          </p:stCondLst>
                                        </p:cTn>
                                        <p:tgtEl>
                                          <p:spTgt spid="12290"/>
                                        </p:tgtEl>
                                      </p:cBhvr>
                                      <p:from x="200000" y="450000"/>
                                      <p:to x="100000" y="100000"/>
                                    </p:animScale>
                                    <p:set>
                                      <p:cBhvr>
                                        <p:cTn id="20" dur="770" fill="hold"/>
                                        <p:tgtEl>
                                          <p:spTgt spid="12290"/>
                                        </p:tgtEl>
                                        <p:attrNameLst>
                                          <p:attrName>ppt_x</p:attrName>
                                        </p:attrNameLst>
                                      </p:cBhvr>
                                      <p:to>
                                        <p:strVal val="(0.5)"/>
                                      </p:to>
                                    </p:set>
                                    <p:anim from="(0.5)" to="(#ppt_x)" calcmode="lin" valueType="num">
                                      <p:cBhvr>
                                        <p:cTn id="21" dur="1230" accel="100000" fill="hold">
                                          <p:stCondLst>
                                            <p:cond delay="770"/>
                                          </p:stCondLst>
                                        </p:cTn>
                                        <p:tgtEl>
                                          <p:spTgt spid="12290"/>
                                        </p:tgtEl>
                                        <p:attrNameLst>
                                          <p:attrName>ppt_x</p:attrName>
                                        </p:attrNameLst>
                                      </p:cBhvr>
                                    </p:anim>
                                    <p:set>
                                      <p:cBhvr>
                                        <p:cTn id="22" dur="770" fill="hold"/>
                                        <p:tgtEl>
                                          <p:spTgt spid="12290"/>
                                        </p:tgtEl>
                                        <p:attrNameLst>
                                          <p:attrName>ppt_y</p:attrName>
                                        </p:attrNameLst>
                                      </p:cBhvr>
                                      <p:to>
                                        <p:strVal val="(#ppt_y+0.4)"/>
                                      </p:to>
                                    </p:set>
                                    <p:anim from="(#ppt_y+0.4)" to="(#ppt_y)" calcmode="lin" valueType="num">
                                      <p:cBhvr>
                                        <p:cTn id="23" dur="1230" accel="100000" fill="hold">
                                          <p:stCondLst>
                                            <p:cond delay="770"/>
                                          </p:stCondLst>
                                        </p:cTn>
                                        <p:tgtEl>
                                          <p:spTgt spid="12290"/>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nodeType="clickEffect">
                                  <p:stCondLst>
                                    <p:cond delay="0"/>
                                  </p:stCondLst>
                                  <p:childTnLst>
                                    <p:set>
                                      <p:cBhvr>
                                        <p:cTn id="27" dur="1" fill="hold">
                                          <p:stCondLst>
                                            <p:cond delay="0"/>
                                          </p:stCondLst>
                                        </p:cTn>
                                        <p:tgtEl>
                                          <p:spTgt spid="12292"/>
                                        </p:tgtEl>
                                        <p:attrNameLst>
                                          <p:attrName>style.visibility</p:attrName>
                                        </p:attrNameLst>
                                      </p:cBhvr>
                                      <p:to>
                                        <p:strVal val="visible"/>
                                      </p:to>
                                    </p:set>
                                    <p:animEffect transition="in" filter="fade">
                                      <p:cBhvr>
                                        <p:cTn id="28" dur="770" decel="100000"/>
                                        <p:tgtEl>
                                          <p:spTgt spid="12292"/>
                                        </p:tgtEl>
                                      </p:cBhvr>
                                    </p:animEffect>
                                    <p:animScale>
                                      <p:cBhvr>
                                        <p:cTn id="29" dur="770" decel="100000"/>
                                        <p:tgtEl>
                                          <p:spTgt spid="12292"/>
                                        </p:tgtEl>
                                      </p:cBhvr>
                                      <p:from x="10000" y="10000"/>
                                      <p:to x="200000" y="450000"/>
                                    </p:animScale>
                                    <p:animScale>
                                      <p:cBhvr>
                                        <p:cTn id="30" dur="1230" accel="100000" fill="hold">
                                          <p:stCondLst>
                                            <p:cond delay="770"/>
                                          </p:stCondLst>
                                        </p:cTn>
                                        <p:tgtEl>
                                          <p:spTgt spid="12292"/>
                                        </p:tgtEl>
                                      </p:cBhvr>
                                      <p:from x="200000" y="450000"/>
                                      <p:to x="100000" y="100000"/>
                                    </p:animScale>
                                    <p:set>
                                      <p:cBhvr>
                                        <p:cTn id="31" dur="770" fill="hold"/>
                                        <p:tgtEl>
                                          <p:spTgt spid="12292"/>
                                        </p:tgtEl>
                                        <p:attrNameLst>
                                          <p:attrName>ppt_x</p:attrName>
                                        </p:attrNameLst>
                                      </p:cBhvr>
                                      <p:to>
                                        <p:strVal val="(0.5)"/>
                                      </p:to>
                                    </p:set>
                                    <p:anim from="(0.5)" to="(#ppt_x)" calcmode="lin" valueType="num">
                                      <p:cBhvr>
                                        <p:cTn id="32" dur="1230" accel="100000" fill="hold">
                                          <p:stCondLst>
                                            <p:cond delay="770"/>
                                          </p:stCondLst>
                                        </p:cTn>
                                        <p:tgtEl>
                                          <p:spTgt spid="12292"/>
                                        </p:tgtEl>
                                        <p:attrNameLst>
                                          <p:attrName>ppt_x</p:attrName>
                                        </p:attrNameLst>
                                      </p:cBhvr>
                                    </p:anim>
                                    <p:set>
                                      <p:cBhvr>
                                        <p:cTn id="33" dur="770" fill="hold"/>
                                        <p:tgtEl>
                                          <p:spTgt spid="12292"/>
                                        </p:tgtEl>
                                        <p:attrNameLst>
                                          <p:attrName>ppt_y</p:attrName>
                                        </p:attrNameLst>
                                      </p:cBhvr>
                                      <p:to>
                                        <p:strVal val="(#ppt_y+0.4)"/>
                                      </p:to>
                                    </p:set>
                                    <p:anim from="(#ppt_y+0.4)" to="(#ppt_y)" calcmode="lin" valueType="num">
                                      <p:cBhvr>
                                        <p:cTn id="34" dur="1230" accel="100000" fill="hold">
                                          <p:stCondLst>
                                            <p:cond delay="770"/>
                                          </p:stCondLst>
                                        </p:cTn>
                                        <p:tgtEl>
                                          <p:spTgt spid="1229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The Case of Temperament Talent</a:t>
            </a:r>
            <a:endParaRPr lang="en-US" dirty="0"/>
          </a:p>
        </p:txBody>
      </p:sp>
      <p:sp>
        <p:nvSpPr>
          <p:cNvPr id="16386" name="Rectangle 2"/>
          <p:cNvSpPr>
            <a:spLocks noGrp="1" noChangeArrowheads="1"/>
          </p:cNvSpPr>
          <p:nvPr>
            <p:ph type="title"/>
          </p:nvPr>
        </p:nvSpPr>
        <p:spPr/>
        <p:txBody>
          <a:bodyPr/>
          <a:lstStyle/>
          <a:p>
            <a:r>
              <a:rPr lang="en-US" dirty="0" smtClean="0"/>
              <a:t>Background-</a:t>
            </a:r>
            <a:r>
              <a:rPr lang="en-US" dirty="0" err="1" smtClean="0"/>
              <a:t>con’t</a:t>
            </a:r>
            <a:r>
              <a:rPr lang="en-US" dirty="0"/>
              <a:t>			</a:t>
            </a:r>
          </a:p>
        </p:txBody>
      </p:sp>
      <p:sp>
        <p:nvSpPr>
          <p:cNvPr id="16387" name="Rectangle 3"/>
          <p:cNvSpPr>
            <a:spLocks noGrp="1" noChangeArrowheads="1"/>
          </p:cNvSpPr>
          <p:nvPr>
            <p:ph type="body" idx="1"/>
          </p:nvPr>
        </p:nvSpPr>
        <p:spPr>
          <a:xfrm>
            <a:off x="228600" y="865188"/>
            <a:ext cx="8431213" cy="3578023"/>
          </a:xfrm>
        </p:spPr>
        <p:txBody>
          <a:bodyPr/>
          <a:lstStyle/>
          <a:p>
            <a:pPr marL="381000" indent="-381000">
              <a:spcAft>
                <a:spcPct val="75000"/>
              </a:spcAft>
              <a:buClr>
                <a:srgbClr val="FF9900"/>
              </a:buClr>
              <a:buFontTx/>
              <a:buChar char="•"/>
            </a:pPr>
            <a:r>
              <a:rPr lang="en-US" sz="2400" kern="1200" dirty="0" smtClean="0">
                <a:latin typeface="Arial" charset="0"/>
              </a:rPr>
              <a:t>Ken did see a therapist, after being pressured by Bob to pursue it. </a:t>
            </a:r>
          </a:p>
          <a:p>
            <a:pPr marL="381000" indent="-381000">
              <a:spcAft>
                <a:spcPct val="75000"/>
              </a:spcAft>
              <a:buClr>
                <a:srgbClr val="FF9900"/>
              </a:buClr>
              <a:buFontTx/>
              <a:buChar char="•"/>
            </a:pPr>
            <a:r>
              <a:rPr lang="en-US" sz="2400" kern="1200" dirty="0" smtClean="0">
                <a:latin typeface="Arial" charset="0"/>
              </a:rPr>
              <a:t>During therapy -it was revealed that Ken was experiencing difficulty dealing with the stress that was involved in his job </a:t>
            </a:r>
          </a:p>
          <a:p>
            <a:pPr marL="381000" indent="-381000">
              <a:spcAft>
                <a:spcPct val="75000"/>
              </a:spcAft>
              <a:buClr>
                <a:srgbClr val="FF9900"/>
              </a:buClr>
              <a:buFontTx/>
              <a:buChar char="•"/>
            </a:pPr>
            <a:endParaRPr lang="en-US" sz="2400" kern="1200" dirty="0" smtClean="0">
              <a:latin typeface="Arial" charset="0"/>
            </a:endParaRPr>
          </a:p>
          <a:p>
            <a:pPr marL="381000" indent="-381000">
              <a:spcAft>
                <a:spcPct val="75000"/>
              </a:spcAft>
              <a:buClr>
                <a:srgbClr val="FF9900"/>
              </a:buClr>
            </a:pPr>
            <a:endParaRPr lang="en-US" sz="2400" kern="1200" dirty="0" smtClean="0">
              <a:latin typeface="Arial" charset="0"/>
            </a:endParaRPr>
          </a:p>
          <a:p>
            <a:pPr marL="381000" indent="-381000">
              <a:spcAft>
                <a:spcPct val="75000"/>
              </a:spcAft>
              <a:buClr>
                <a:srgbClr val="FF9900"/>
              </a:buClr>
              <a:buFontTx/>
              <a:buChar char="•"/>
            </a:pPr>
            <a:r>
              <a:rPr lang="en-US" sz="2400" kern="1200" dirty="0" smtClean="0">
                <a:latin typeface="Arial" charset="0"/>
              </a:rPr>
              <a:t>He was also showing signs of a mid-life </a:t>
            </a:r>
            <a:r>
              <a:rPr lang="en-US" sz="2400" kern="1200" dirty="0" smtClean="0">
                <a:latin typeface="Arial" charset="0"/>
              </a:rPr>
              <a:t>crisis</a:t>
            </a:r>
            <a:endParaRPr lang="en-US" sz="2400" dirty="0"/>
          </a:p>
        </p:txBody>
      </p:sp>
      <p:sp>
        <p:nvSpPr>
          <p:cNvPr id="6" name="Rectangle 5"/>
          <p:cNvSpPr/>
          <p:nvPr/>
        </p:nvSpPr>
        <p:spPr>
          <a:xfrm>
            <a:off x="2021983" y="25758"/>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pic>
        <p:nvPicPr>
          <p:cNvPr id="48130" name="Picture 2" descr="Free Work Stress Cliparts, Download Free Clip Art, Free Clip Art ..."/>
          <p:cNvPicPr>
            <a:picLocks noChangeAspect="1" noChangeArrowheads="1"/>
          </p:cNvPicPr>
          <p:nvPr/>
        </p:nvPicPr>
        <p:blipFill>
          <a:blip r:embed="rId3" cstate="print"/>
          <a:srcRect/>
          <a:stretch>
            <a:fillRect/>
          </a:stretch>
        </p:blipFill>
        <p:spPr bwMode="auto">
          <a:xfrm>
            <a:off x="3273519" y="2833512"/>
            <a:ext cx="1882050" cy="1882051"/>
          </a:xfrm>
          <a:prstGeom prst="rect">
            <a:avLst/>
          </a:prstGeom>
          <a:noFill/>
        </p:spPr>
      </p:pic>
      <p:pic>
        <p:nvPicPr>
          <p:cNvPr id="48132" name="Picture 4" descr="animated-motorbike-image-0130"/>
          <p:cNvPicPr>
            <a:picLocks noChangeAspect="1" noChangeArrowheads="1" noCrop="1"/>
          </p:cNvPicPr>
          <p:nvPr/>
        </p:nvPicPr>
        <p:blipFill>
          <a:blip r:embed="rId4" cstate="print"/>
          <a:srcRect/>
          <a:stretch>
            <a:fillRect/>
          </a:stretch>
        </p:blipFill>
        <p:spPr bwMode="auto">
          <a:xfrm>
            <a:off x="1166191" y="6108906"/>
            <a:ext cx="5487506" cy="749094"/>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The Case of Temperament Talent</a:t>
            </a:r>
            <a:endParaRPr lang="en-US" dirty="0"/>
          </a:p>
        </p:txBody>
      </p:sp>
      <p:sp>
        <p:nvSpPr>
          <p:cNvPr id="16386" name="Rectangle 2"/>
          <p:cNvSpPr>
            <a:spLocks noGrp="1" noChangeArrowheads="1"/>
          </p:cNvSpPr>
          <p:nvPr>
            <p:ph type="title"/>
          </p:nvPr>
        </p:nvSpPr>
        <p:spPr/>
        <p:txBody>
          <a:bodyPr/>
          <a:lstStyle/>
          <a:p>
            <a:r>
              <a:rPr lang="en-US" dirty="0" smtClean="0"/>
              <a:t>Background-</a:t>
            </a:r>
            <a:r>
              <a:rPr lang="en-US" dirty="0" err="1" smtClean="0"/>
              <a:t>con’t</a:t>
            </a:r>
            <a:r>
              <a:rPr lang="en-US" dirty="0"/>
              <a:t>			</a:t>
            </a:r>
          </a:p>
        </p:txBody>
      </p:sp>
      <p:sp>
        <p:nvSpPr>
          <p:cNvPr id="16387" name="Rectangle 3"/>
          <p:cNvSpPr>
            <a:spLocks noGrp="1" noChangeArrowheads="1"/>
          </p:cNvSpPr>
          <p:nvPr>
            <p:ph type="body" idx="1"/>
          </p:nvPr>
        </p:nvSpPr>
        <p:spPr>
          <a:xfrm>
            <a:off x="228600" y="865188"/>
            <a:ext cx="8431213" cy="3578023"/>
          </a:xfrm>
        </p:spPr>
        <p:txBody>
          <a:bodyPr/>
          <a:lstStyle/>
          <a:p>
            <a:pPr marL="381000" indent="-381000">
              <a:spcAft>
                <a:spcPct val="75000"/>
              </a:spcAft>
              <a:buClr>
                <a:srgbClr val="FF9900"/>
              </a:buClr>
              <a:buFontTx/>
              <a:buChar char="•"/>
            </a:pPr>
            <a:r>
              <a:rPr lang="en-US" sz="2400" kern="1200" dirty="0" smtClean="0">
                <a:latin typeface="Arial" charset="0"/>
              </a:rPr>
              <a:t>RECONSTRUCTION  IS HAPPENING-Led by Morris Redstone</a:t>
            </a:r>
          </a:p>
          <a:p>
            <a:pPr marL="381000" indent="-381000">
              <a:spcAft>
                <a:spcPct val="75000"/>
              </a:spcAft>
              <a:buClr>
                <a:srgbClr val="FF9900"/>
              </a:buClr>
            </a:pPr>
            <a:r>
              <a:rPr lang="en-US" sz="2400" kern="1200" dirty="0" smtClean="0">
                <a:latin typeface="Arial" charset="0"/>
              </a:rPr>
              <a:t>- Move Tidewater into the 21st century </a:t>
            </a:r>
          </a:p>
          <a:p>
            <a:pPr marL="381000" indent="-381000">
              <a:spcAft>
                <a:spcPct val="75000"/>
              </a:spcAft>
              <a:buClr>
                <a:srgbClr val="FF9900"/>
              </a:buClr>
            </a:pPr>
            <a:r>
              <a:rPr lang="en-US" sz="2400" kern="1200" dirty="0" smtClean="0">
                <a:latin typeface="Arial" charset="0"/>
              </a:rPr>
              <a:t>-Competitive with rival companies</a:t>
            </a:r>
          </a:p>
          <a:p>
            <a:pPr marL="381000" indent="-381000">
              <a:spcAft>
                <a:spcPct val="75000"/>
              </a:spcAft>
              <a:buClr>
                <a:srgbClr val="FF9900"/>
              </a:buClr>
            </a:pPr>
            <a:r>
              <a:rPr lang="en-US" sz="2400" kern="1200" dirty="0" smtClean="0">
                <a:latin typeface="Arial" charset="0"/>
              </a:rPr>
              <a:t>-Maintain market value</a:t>
            </a:r>
          </a:p>
          <a:p>
            <a:pPr marL="381000" indent="-381000">
              <a:spcAft>
                <a:spcPct val="75000"/>
              </a:spcAft>
              <a:buClr>
                <a:srgbClr val="FF9900"/>
              </a:buClr>
            </a:pPr>
            <a:endParaRPr lang="en-US" sz="2400" kern="1200" dirty="0" smtClean="0">
              <a:latin typeface="Arial" charset="0"/>
            </a:endParaRPr>
          </a:p>
          <a:p>
            <a:pPr marL="381000" indent="-381000">
              <a:spcAft>
                <a:spcPct val="75000"/>
              </a:spcAft>
              <a:buClr>
                <a:srgbClr val="FF9900"/>
              </a:buClr>
              <a:buFontTx/>
              <a:buChar char="•"/>
            </a:pPr>
            <a:endParaRPr lang="en-US" sz="2400" kern="1200" dirty="0" smtClean="0">
              <a:latin typeface="Arial" charset="0"/>
            </a:endParaRPr>
          </a:p>
          <a:p>
            <a:pPr marL="381000" indent="-381000">
              <a:spcAft>
                <a:spcPct val="75000"/>
              </a:spcAft>
              <a:buClr>
                <a:srgbClr val="FF9900"/>
              </a:buClr>
              <a:buFontTx/>
              <a:buChar char="•"/>
            </a:pPr>
            <a:endParaRPr lang="en-US" sz="2400" kern="1200" dirty="0" smtClean="0">
              <a:latin typeface="Arial" charset="0"/>
            </a:endParaRPr>
          </a:p>
          <a:p>
            <a:pPr marL="381000" indent="-381000">
              <a:spcAft>
                <a:spcPct val="75000"/>
              </a:spcAft>
              <a:buClr>
                <a:srgbClr val="FF9900"/>
              </a:buClr>
              <a:buFontTx/>
              <a:buChar char="•"/>
            </a:pPr>
            <a:endParaRPr lang="en-US" sz="2400" kern="1200" dirty="0" smtClean="0">
              <a:latin typeface="Arial" charset="0"/>
            </a:endParaRPr>
          </a:p>
          <a:p>
            <a:pPr marL="381000" indent="-381000">
              <a:spcAft>
                <a:spcPct val="75000"/>
              </a:spcAft>
              <a:buClr>
                <a:srgbClr val="FF9900"/>
              </a:buClr>
            </a:pPr>
            <a:endParaRPr lang="en-US" sz="2400" kern="1200" dirty="0" smtClean="0">
              <a:latin typeface="Arial" charset="0"/>
            </a:endParaRPr>
          </a:p>
          <a:p>
            <a:pPr marL="381000" indent="-381000">
              <a:spcAft>
                <a:spcPct val="75000"/>
              </a:spcAft>
              <a:buClr>
                <a:srgbClr val="FF9900"/>
              </a:buClr>
              <a:buFontTx/>
              <a:buChar char="•"/>
            </a:pPr>
            <a:r>
              <a:rPr lang="en-US" sz="2400" kern="1200" dirty="0" smtClean="0">
                <a:latin typeface="Arial" charset="0"/>
              </a:rPr>
              <a:t>He was also showing signs of a mid-life crisis by wearing his motorcycle attire  and riding his Harley Davison</a:t>
            </a:r>
            <a:endParaRPr lang="en-US" sz="2400" dirty="0"/>
          </a:p>
        </p:txBody>
      </p:sp>
      <p:sp>
        <p:nvSpPr>
          <p:cNvPr id="6" name="Rectangle 5"/>
          <p:cNvSpPr/>
          <p:nvPr/>
        </p:nvSpPr>
        <p:spPr>
          <a:xfrm>
            <a:off x="2021983" y="25758"/>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pic>
        <p:nvPicPr>
          <p:cNvPr id="54274" name="Picture 2" descr="Hemophilia A &amp; B Treatment Market Value: $6.3 Billion by 2024 ..."/>
          <p:cNvPicPr>
            <a:picLocks noChangeAspect="1" noChangeArrowheads="1"/>
          </p:cNvPicPr>
          <p:nvPr/>
        </p:nvPicPr>
        <p:blipFill>
          <a:blip r:embed="rId3" cstate="print"/>
          <a:srcRect/>
          <a:stretch>
            <a:fillRect/>
          </a:stretch>
        </p:blipFill>
        <p:spPr bwMode="auto">
          <a:xfrm>
            <a:off x="4990655" y="3152614"/>
            <a:ext cx="3923692" cy="277110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Background-</a:t>
            </a:r>
            <a:r>
              <a:rPr lang="en-US" dirty="0" err="1" smtClean="0"/>
              <a:t>con’t</a:t>
            </a:r>
            <a:r>
              <a:rPr lang="en-US" dirty="0"/>
              <a:t>			</a:t>
            </a:r>
          </a:p>
        </p:txBody>
      </p:sp>
      <p:sp>
        <p:nvSpPr>
          <p:cNvPr id="16387" name="Rectangle 3"/>
          <p:cNvSpPr>
            <a:spLocks noGrp="1" noChangeArrowheads="1"/>
          </p:cNvSpPr>
          <p:nvPr>
            <p:ph type="body" idx="1"/>
          </p:nvPr>
        </p:nvSpPr>
        <p:spPr>
          <a:xfrm>
            <a:off x="196327" y="822157"/>
            <a:ext cx="8431213" cy="3578023"/>
          </a:xfrm>
        </p:spPr>
        <p:txBody>
          <a:bodyPr/>
          <a:lstStyle/>
          <a:p>
            <a:pPr marL="381000" indent="-381000">
              <a:spcAft>
                <a:spcPct val="75000"/>
              </a:spcAft>
              <a:buClr>
                <a:srgbClr val="FF9900"/>
              </a:buClr>
              <a:buFontTx/>
              <a:buChar char="•"/>
            </a:pPr>
            <a:endParaRPr lang="en-US" sz="2400" kern="1200" dirty="0" smtClean="0">
              <a:latin typeface="Arial" charset="0"/>
            </a:endParaRPr>
          </a:p>
          <a:p>
            <a:pPr marL="381000" indent="-381000">
              <a:spcAft>
                <a:spcPct val="75000"/>
              </a:spcAft>
              <a:buClr>
                <a:srgbClr val="FF9900"/>
              </a:buClr>
              <a:buFontTx/>
              <a:buChar char="•"/>
            </a:pPr>
            <a:endParaRPr lang="en-US" sz="2400" kern="1200" dirty="0" smtClean="0">
              <a:latin typeface="Arial" charset="0"/>
            </a:endParaRPr>
          </a:p>
          <a:p>
            <a:pPr marL="381000" indent="-381000">
              <a:spcAft>
                <a:spcPct val="75000"/>
              </a:spcAft>
              <a:buClr>
                <a:srgbClr val="FF9900"/>
              </a:buClr>
              <a:buFontTx/>
              <a:buChar char="•"/>
            </a:pPr>
            <a:endParaRPr lang="en-US" sz="2400" kern="1200" dirty="0" smtClean="0">
              <a:latin typeface="Arial" charset="0"/>
            </a:endParaRPr>
          </a:p>
          <a:p>
            <a:pPr marL="381000" indent="-381000">
              <a:spcAft>
                <a:spcPct val="75000"/>
              </a:spcAft>
              <a:buClr>
                <a:srgbClr val="FF9900"/>
              </a:buClr>
            </a:pPr>
            <a:endParaRPr lang="en-US" sz="2400" kern="1200" dirty="0" smtClean="0">
              <a:latin typeface="Arial" charset="0"/>
            </a:endParaRPr>
          </a:p>
        </p:txBody>
      </p:sp>
      <p:sp>
        <p:nvSpPr>
          <p:cNvPr id="6" name="Rectangle 5"/>
          <p:cNvSpPr/>
          <p:nvPr/>
        </p:nvSpPr>
        <p:spPr>
          <a:xfrm>
            <a:off x="2021983" y="25758"/>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sp>
        <p:nvSpPr>
          <p:cNvPr id="7" name="Rectangle 6"/>
          <p:cNvSpPr/>
          <p:nvPr/>
        </p:nvSpPr>
        <p:spPr>
          <a:xfrm>
            <a:off x="0" y="922159"/>
            <a:ext cx="9144000" cy="1754326"/>
          </a:xfrm>
          <a:prstGeom prst="rect">
            <a:avLst/>
          </a:prstGeom>
        </p:spPr>
        <p:txBody>
          <a:bodyPr wrap="square">
            <a:spAutoFit/>
          </a:bodyPr>
          <a:lstStyle/>
          <a:p>
            <a:r>
              <a:rPr lang="en-US" dirty="0" smtClean="0"/>
              <a:t>Ken felt that reconstructing was  going to weaken his creative and innovative contributions and talents, of which he was so fondly admired for.  </a:t>
            </a:r>
          </a:p>
          <a:p>
            <a:endParaRPr lang="en-US" dirty="0" smtClean="0"/>
          </a:p>
          <a:p>
            <a:r>
              <a:rPr lang="en-US" dirty="0" smtClean="0"/>
              <a:t> He did not have good relations with Redstone because of this and this tension was becoming progressively worst as weekly restructuring meetings took place.  </a:t>
            </a:r>
          </a:p>
          <a:p>
            <a:endParaRPr lang="en-US" dirty="0" smtClean="0"/>
          </a:p>
        </p:txBody>
      </p:sp>
      <p:pic>
        <p:nvPicPr>
          <p:cNvPr id="52226" name="Picture 2" descr="Business People Meeting PNG, Clipart, Business, Business Clipart, Business Meeting, Cartoon, Cartoon Business People Free PNG Download"/>
          <p:cNvPicPr>
            <a:picLocks noChangeAspect="1" noChangeArrowheads="1"/>
          </p:cNvPicPr>
          <p:nvPr/>
        </p:nvPicPr>
        <p:blipFill>
          <a:blip r:embed="rId3" cstate="print"/>
          <a:srcRect/>
          <a:stretch>
            <a:fillRect/>
          </a:stretch>
        </p:blipFill>
        <p:spPr bwMode="auto">
          <a:xfrm>
            <a:off x="1215614" y="2741146"/>
            <a:ext cx="6174890" cy="3152775"/>
          </a:xfrm>
          <a:prstGeom prst="rect">
            <a:avLst/>
          </a:prstGeom>
          <a:noFill/>
        </p:spPr>
      </p:pic>
      <p:pic>
        <p:nvPicPr>
          <p:cNvPr id="52228" name="Picture 4" descr="Konflikt Arbeit Stock Photos - Illustrations/Clip-Art Images ..."/>
          <p:cNvPicPr>
            <a:picLocks noChangeAspect="1" noChangeArrowheads="1"/>
          </p:cNvPicPr>
          <p:nvPr/>
        </p:nvPicPr>
        <p:blipFill>
          <a:blip r:embed="rId4" cstate="print"/>
          <a:srcRect/>
          <a:stretch>
            <a:fillRect/>
          </a:stretch>
        </p:blipFill>
        <p:spPr bwMode="auto">
          <a:xfrm>
            <a:off x="1247887" y="2753958"/>
            <a:ext cx="6131859" cy="3227295"/>
          </a:xfrm>
          <a:prstGeom prst="rect">
            <a:avLst/>
          </a:prstGeom>
          <a:noFill/>
        </p:spPr>
      </p:pic>
      <p:sp>
        <p:nvSpPr>
          <p:cNvPr id="9" name="Footer Placeholder 4"/>
          <p:cNvSpPr>
            <a:spLocks noGrp="1"/>
          </p:cNvSpPr>
          <p:nvPr>
            <p:ph type="ftr" sz="quarter" idx="11"/>
          </p:nvPr>
        </p:nvSpPr>
        <p:spPr>
          <a:xfrm>
            <a:off x="2717800" y="6200775"/>
            <a:ext cx="3708400" cy="476250"/>
          </a:xfrm>
        </p:spPr>
        <p:txBody>
          <a:bodyPr/>
          <a:lstStyle/>
          <a:p>
            <a:r>
              <a:rPr lang="en-US" dirty="0" smtClean="0"/>
              <a:t>The Case of Temperament Talent</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2226"/>
                                        </p:tgtEl>
                                      </p:cBhvr>
                                    </p:animEffect>
                                    <p:set>
                                      <p:cBhvr>
                                        <p:cTn id="7" dur="1" fill="hold">
                                          <p:stCondLst>
                                            <p:cond delay="499"/>
                                          </p:stCondLst>
                                        </p:cTn>
                                        <p:tgtEl>
                                          <p:spTgt spid="522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checkerboard(across)">
                                      <p:cBhvr>
                                        <p:cTn id="12"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1369" y="693463"/>
            <a:ext cx="7379746" cy="1754326"/>
          </a:xfrm>
          <a:prstGeom prst="rect">
            <a:avLst/>
          </a:prstGeom>
        </p:spPr>
        <p:txBody>
          <a:bodyPr wrap="square">
            <a:spAutoFit/>
          </a:bodyPr>
          <a:lstStyle/>
          <a:p>
            <a:r>
              <a:rPr lang="en-US" dirty="0" smtClean="0"/>
              <a:t>In fact, during the  previous weekly restructuring meeting between Ken and Morris</a:t>
            </a:r>
          </a:p>
          <a:p>
            <a:endParaRPr lang="en-US" dirty="0" smtClean="0"/>
          </a:p>
          <a:p>
            <a:r>
              <a:rPr lang="en-US" dirty="0" smtClean="0"/>
              <a:t> Ken  reacted in a very destructive manner by throwing a chair at the computer, and pushing items off a bookshelf.  This has been the worst demonstration and most concerning  of Ken's spiraling behavior</a:t>
            </a:r>
            <a:endParaRPr lang="en-US" dirty="0"/>
          </a:p>
        </p:txBody>
      </p:sp>
      <p:sp>
        <p:nvSpPr>
          <p:cNvPr id="4" name="Footer Placeholder 4"/>
          <p:cNvSpPr>
            <a:spLocks noGrp="1"/>
          </p:cNvSpPr>
          <p:nvPr>
            <p:ph type="ftr" sz="quarter" idx="11"/>
          </p:nvPr>
        </p:nvSpPr>
        <p:spPr>
          <a:xfrm>
            <a:off x="2717800" y="6200775"/>
            <a:ext cx="3708400" cy="476250"/>
          </a:xfrm>
        </p:spPr>
        <p:txBody>
          <a:bodyPr/>
          <a:lstStyle/>
          <a:p>
            <a:r>
              <a:rPr lang="en-US" dirty="0" smtClean="0"/>
              <a:t>The Case of Temperament Talent</a:t>
            </a:r>
            <a:endParaRPr lang="en-US" dirty="0"/>
          </a:p>
        </p:txBody>
      </p:sp>
      <p:sp>
        <p:nvSpPr>
          <p:cNvPr id="8" name="Rectangle 7"/>
          <p:cNvSpPr/>
          <p:nvPr/>
        </p:nvSpPr>
        <p:spPr>
          <a:xfrm>
            <a:off x="2021983" y="25758"/>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sp>
        <p:nvSpPr>
          <p:cNvPr id="9" name="Rectangle 2"/>
          <p:cNvSpPr txBox="1">
            <a:spLocks noChangeArrowheads="1"/>
          </p:cNvSpPr>
          <p:nvPr/>
        </p:nvSpPr>
        <p:spPr>
          <a:xfrm>
            <a:off x="214313" y="73025"/>
            <a:ext cx="8229600" cy="609600"/>
          </a:xfrm>
          <a:prstGeom prst="rect">
            <a:avLst/>
          </a:prstGeom>
        </p:spPr>
        <p:txBody>
          <a:bodyPr/>
          <a:lstStyle/>
          <a:p>
            <a:pPr lvl="0"/>
            <a:r>
              <a:rPr kumimoji="0" lang="en-US" sz="3200" b="0" i="0" u="none" strike="noStrike" kern="0" cap="none" spc="0" normalizeH="0" baseline="0" noProof="0" dirty="0" smtClean="0">
                <a:ln>
                  <a:noFill/>
                </a:ln>
                <a:solidFill>
                  <a:srgbClr val="005AB4"/>
                </a:solidFill>
                <a:effectLst/>
                <a:uLnTx/>
                <a:uFillTx/>
                <a:latin typeface="+mj-lt"/>
                <a:ea typeface="+mj-ea"/>
                <a:cs typeface="+mj-cs"/>
              </a:rPr>
              <a:t>Background</a:t>
            </a:r>
            <a:r>
              <a:rPr lang="en-US" sz="3200" kern="0" dirty="0" smtClean="0">
                <a:solidFill>
                  <a:srgbClr val="005AB4"/>
                </a:solidFill>
              </a:rPr>
              <a:t>-</a:t>
            </a:r>
            <a:r>
              <a:rPr lang="en-US" sz="3200" kern="0" dirty="0" err="1" smtClean="0">
                <a:solidFill>
                  <a:srgbClr val="005AB4"/>
                </a:solidFill>
              </a:rPr>
              <a:t>con’t</a:t>
            </a:r>
            <a:r>
              <a:rPr kumimoji="0" lang="en-US" sz="3200" b="0" i="0" u="none" strike="noStrike" kern="0" cap="none" spc="0" normalizeH="0" baseline="0" noProof="0" dirty="0" smtClean="0">
                <a:ln>
                  <a:noFill/>
                </a:ln>
                <a:solidFill>
                  <a:srgbClr val="005AB4"/>
                </a:solidFill>
                <a:effectLst/>
                <a:uLnTx/>
                <a:uFillTx/>
                <a:latin typeface="+mj-lt"/>
                <a:ea typeface="+mj-ea"/>
                <a:cs typeface="+mj-cs"/>
              </a:rPr>
              <a:t>			</a:t>
            </a:r>
            <a:endParaRPr kumimoji="0" lang="en-US" sz="3200" b="0" i="0" u="none" strike="noStrike" kern="0" cap="none" spc="0" normalizeH="0" baseline="0" noProof="0" dirty="0">
              <a:ln>
                <a:noFill/>
              </a:ln>
              <a:solidFill>
                <a:srgbClr val="005AB4"/>
              </a:solidFill>
              <a:effectLst/>
              <a:uLnTx/>
              <a:uFillTx/>
              <a:latin typeface="+mj-lt"/>
              <a:ea typeface="+mj-ea"/>
              <a:cs typeface="+mj-cs"/>
            </a:endParaRPr>
          </a:p>
        </p:txBody>
      </p:sp>
      <p:pic>
        <p:nvPicPr>
          <p:cNvPr id="10" name="Picture 5" descr="intermittent explosive disorder"/>
          <p:cNvPicPr>
            <a:picLocks noChangeAspect="1" noChangeArrowheads="1"/>
          </p:cNvPicPr>
          <p:nvPr/>
        </p:nvPicPr>
        <p:blipFill>
          <a:blip r:embed="rId2" cstate="print"/>
          <a:srcRect/>
          <a:stretch>
            <a:fillRect/>
          </a:stretch>
        </p:blipFill>
        <p:spPr bwMode="auto">
          <a:xfrm>
            <a:off x="371684" y="2635623"/>
            <a:ext cx="4017436" cy="1745508"/>
          </a:xfrm>
          <a:prstGeom prst="rect">
            <a:avLst/>
          </a:prstGeom>
          <a:noFill/>
        </p:spPr>
      </p:pic>
      <p:pic>
        <p:nvPicPr>
          <p:cNvPr id="11" name="Picture 5" descr="Image result for adult  tantrum clipart"/>
          <p:cNvPicPr>
            <a:picLocks noChangeAspect="1" noChangeArrowheads="1"/>
          </p:cNvPicPr>
          <p:nvPr/>
        </p:nvPicPr>
        <p:blipFill>
          <a:blip r:embed="rId3" cstate="print"/>
          <a:srcRect/>
          <a:stretch>
            <a:fillRect/>
          </a:stretch>
        </p:blipFill>
        <p:spPr bwMode="auto">
          <a:xfrm>
            <a:off x="5088367" y="2431228"/>
            <a:ext cx="3855238" cy="2152833"/>
          </a:xfrm>
          <a:prstGeom prst="rect">
            <a:avLst/>
          </a:prstGeom>
          <a:noFill/>
        </p:spPr>
      </p:pic>
      <p:pic>
        <p:nvPicPr>
          <p:cNvPr id="12292" name="Picture 4" descr="Successful Exit Strategies for Disgruntled Employees - Tandem HR"/>
          <p:cNvPicPr>
            <a:picLocks noChangeAspect="1" noChangeArrowheads="1"/>
          </p:cNvPicPr>
          <p:nvPr/>
        </p:nvPicPr>
        <p:blipFill>
          <a:blip r:embed="rId4" cstate="print"/>
          <a:srcRect/>
          <a:stretch>
            <a:fillRect/>
          </a:stretch>
        </p:blipFill>
        <p:spPr bwMode="auto">
          <a:xfrm>
            <a:off x="2355976" y="3905027"/>
            <a:ext cx="4087856" cy="2302827"/>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a:xfrm>
            <a:off x="2665548" y="6381750"/>
            <a:ext cx="3708400" cy="476250"/>
          </a:xfrm>
        </p:spPr>
        <p:txBody>
          <a:bodyPr/>
          <a:lstStyle/>
          <a:p>
            <a:r>
              <a:rPr lang="en-US" dirty="0" smtClean="0"/>
              <a:t>The Case of Temperament Talent</a:t>
            </a:r>
            <a:endParaRPr lang="en-US" dirty="0"/>
          </a:p>
        </p:txBody>
      </p:sp>
      <p:sp>
        <p:nvSpPr>
          <p:cNvPr id="23554" name="Rectangle 2"/>
          <p:cNvSpPr>
            <a:spLocks noGrp="1" noChangeArrowheads="1"/>
          </p:cNvSpPr>
          <p:nvPr>
            <p:ph type="title"/>
          </p:nvPr>
        </p:nvSpPr>
        <p:spPr>
          <a:xfrm>
            <a:off x="211138" y="73025"/>
            <a:ext cx="8027987" cy="614363"/>
          </a:xfrm>
        </p:spPr>
        <p:txBody>
          <a:bodyPr/>
          <a:lstStyle/>
          <a:p>
            <a:r>
              <a:rPr lang="en-US" dirty="0" smtClean="0"/>
              <a:t>Background-</a:t>
            </a:r>
            <a:r>
              <a:rPr lang="en-US" dirty="0" err="1" smtClean="0"/>
              <a:t>con’t</a:t>
            </a:r>
            <a:r>
              <a:rPr lang="en-US" dirty="0" smtClean="0"/>
              <a:t> </a:t>
            </a:r>
            <a:endParaRPr lang="en-US" dirty="0"/>
          </a:p>
        </p:txBody>
      </p:sp>
      <p:sp>
        <p:nvSpPr>
          <p:cNvPr id="23555" name="Rectangle 3"/>
          <p:cNvSpPr>
            <a:spLocks noChangeArrowheads="1"/>
          </p:cNvSpPr>
          <p:nvPr/>
        </p:nvSpPr>
        <p:spPr bwMode="auto">
          <a:xfrm>
            <a:off x="5528931" y="854075"/>
            <a:ext cx="3335670" cy="2960688"/>
          </a:xfrm>
          <a:prstGeom prst="rect">
            <a:avLst/>
          </a:prstGeom>
          <a:noFill/>
          <a:ln w="9525">
            <a:noFill/>
            <a:miter lim="800000"/>
            <a:headEnd/>
            <a:tailEnd/>
          </a:ln>
          <a:effectLst/>
        </p:spPr>
        <p:txBody>
          <a:bodyPr/>
          <a:lstStyle/>
          <a:p>
            <a:pPr>
              <a:spcBef>
                <a:spcPct val="20000"/>
              </a:spcBef>
              <a:spcAft>
                <a:spcPct val="75000"/>
              </a:spcAft>
            </a:pPr>
            <a:endParaRPr lang="en-US" sz="2000" dirty="0"/>
          </a:p>
        </p:txBody>
      </p:sp>
      <p:sp>
        <p:nvSpPr>
          <p:cNvPr id="23557" name="Rectangle 5"/>
          <p:cNvSpPr>
            <a:spLocks noChangeArrowheads="1"/>
          </p:cNvSpPr>
          <p:nvPr/>
        </p:nvSpPr>
        <p:spPr bwMode="auto">
          <a:xfrm>
            <a:off x="277813" y="3994150"/>
            <a:ext cx="6142037" cy="1957388"/>
          </a:xfrm>
          <a:prstGeom prst="rect">
            <a:avLst/>
          </a:prstGeom>
          <a:noFill/>
          <a:ln w="9525">
            <a:noFill/>
            <a:miter lim="800000"/>
            <a:headEnd/>
            <a:tailEnd/>
          </a:ln>
          <a:effectLst/>
        </p:spPr>
        <p:txBody>
          <a:bodyPr/>
          <a:lstStyle/>
          <a:p>
            <a:pPr>
              <a:spcBef>
                <a:spcPct val="20000"/>
              </a:spcBef>
              <a:spcAft>
                <a:spcPct val="75000"/>
              </a:spcAft>
            </a:pPr>
            <a:endParaRPr lang="en-US" dirty="0">
              <a:solidFill>
                <a:srgbClr val="FFCC00"/>
              </a:solidFill>
            </a:endParaRPr>
          </a:p>
        </p:txBody>
      </p:sp>
      <p:sp>
        <p:nvSpPr>
          <p:cNvPr id="23558" name="Line 6"/>
          <p:cNvSpPr>
            <a:spLocks noChangeShapeType="1"/>
          </p:cNvSpPr>
          <p:nvPr/>
        </p:nvSpPr>
        <p:spPr bwMode="auto">
          <a:xfrm>
            <a:off x="353172" y="4489170"/>
            <a:ext cx="8413750" cy="0"/>
          </a:xfrm>
          <a:prstGeom prst="line">
            <a:avLst/>
          </a:prstGeom>
          <a:noFill/>
          <a:ln w="12700">
            <a:solidFill>
              <a:schemeClr val="tx1"/>
            </a:solidFill>
            <a:round/>
            <a:headEnd/>
            <a:tailEnd/>
          </a:ln>
          <a:effectLst/>
        </p:spPr>
        <p:txBody>
          <a:bodyPr/>
          <a:lstStyle/>
          <a:p>
            <a:endParaRPr lang="en-US"/>
          </a:p>
        </p:txBody>
      </p:sp>
      <p:sp>
        <p:nvSpPr>
          <p:cNvPr id="9" name="Rectangle 8"/>
          <p:cNvSpPr/>
          <p:nvPr/>
        </p:nvSpPr>
        <p:spPr>
          <a:xfrm>
            <a:off x="2021983" y="25758"/>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pic>
        <p:nvPicPr>
          <p:cNvPr id="11" name="Picture 10" descr="Image result for resistance to change"/>
          <p:cNvPicPr/>
          <p:nvPr/>
        </p:nvPicPr>
        <p:blipFill>
          <a:blip r:embed="rId3" cstate="print"/>
          <a:srcRect/>
          <a:stretch>
            <a:fillRect/>
          </a:stretch>
        </p:blipFill>
        <p:spPr bwMode="auto">
          <a:xfrm>
            <a:off x="1378227" y="977737"/>
            <a:ext cx="6440556" cy="3289462"/>
          </a:xfrm>
          <a:prstGeom prst="rect">
            <a:avLst/>
          </a:prstGeom>
          <a:noFill/>
          <a:ln w="9525">
            <a:noFill/>
            <a:miter lim="800000"/>
            <a:headEnd/>
            <a:tailEnd/>
          </a:ln>
        </p:spPr>
      </p:pic>
      <p:sp>
        <p:nvSpPr>
          <p:cNvPr id="13" name="Rectangle 12"/>
          <p:cNvSpPr/>
          <p:nvPr/>
        </p:nvSpPr>
        <p:spPr>
          <a:xfrm>
            <a:off x="0" y="4478623"/>
            <a:ext cx="8686800" cy="1569660"/>
          </a:xfrm>
          <a:prstGeom prst="rect">
            <a:avLst/>
          </a:prstGeom>
        </p:spPr>
        <p:txBody>
          <a:bodyPr wrap="square">
            <a:spAutoFit/>
          </a:bodyPr>
          <a:lstStyle/>
          <a:p>
            <a:pPr algn="ctr"/>
            <a:r>
              <a:rPr lang="en-US" sz="3200" dirty="0" smtClean="0"/>
              <a:t>The company is undergoing reorganization and Ken Vaughn is resisting this change as his behaviors have clearly confirmed this. </a:t>
            </a:r>
            <a:endParaRPr lang="en-US" sz="3200" dirty="0"/>
          </a:p>
        </p:txBody>
      </p:sp>
      <p:pic>
        <p:nvPicPr>
          <p:cNvPr id="17" name="Picture 2" descr="Image result for resistance to change"/>
          <p:cNvPicPr>
            <a:picLocks noChangeAspect="1" noChangeArrowheads="1"/>
          </p:cNvPicPr>
          <p:nvPr/>
        </p:nvPicPr>
        <p:blipFill>
          <a:blip r:embed="rId4" cstate="print"/>
          <a:srcRect/>
          <a:stretch>
            <a:fillRect/>
          </a:stretch>
        </p:blipFill>
        <p:spPr bwMode="auto">
          <a:xfrm>
            <a:off x="13252" y="675861"/>
            <a:ext cx="9144000" cy="6573077"/>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2665548" y="6381750"/>
            <a:ext cx="3708400" cy="476250"/>
          </a:xfrm>
        </p:spPr>
        <p:txBody>
          <a:bodyPr/>
          <a:lstStyle/>
          <a:p>
            <a:r>
              <a:rPr lang="en-US" dirty="0" smtClean="0"/>
              <a:t>The Case of Temperament Talent</a:t>
            </a:r>
            <a:endParaRPr lang="en-US" dirty="0"/>
          </a:p>
        </p:txBody>
      </p:sp>
      <p:sp>
        <p:nvSpPr>
          <p:cNvPr id="10242" name="Rectangle 2"/>
          <p:cNvSpPr>
            <a:spLocks noGrp="1" noChangeArrowheads="1"/>
          </p:cNvSpPr>
          <p:nvPr>
            <p:ph type="title"/>
          </p:nvPr>
        </p:nvSpPr>
        <p:spPr/>
        <p:txBody>
          <a:bodyPr/>
          <a:lstStyle/>
          <a:p>
            <a:r>
              <a:rPr lang="en-US" dirty="0" smtClean="0"/>
              <a:t>Outline</a:t>
            </a:r>
            <a:endParaRPr lang="en-US" dirty="0"/>
          </a:p>
        </p:txBody>
      </p:sp>
      <p:sp>
        <p:nvSpPr>
          <p:cNvPr id="10243" name="Rectangle 3"/>
          <p:cNvSpPr>
            <a:spLocks noGrp="1" noChangeArrowheads="1"/>
          </p:cNvSpPr>
          <p:nvPr>
            <p:ph type="body" idx="1"/>
          </p:nvPr>
        </p:nvSpPr>
        <p:spPr>
          <a:xfrm>
            <a:off x="0" y="712765"/>
            <a:ext cx="8431213" cy="3443288"/>
          </a:xfrm>
          <a:noFill/>
        </p:spPr>
        <p:txBody>
          <a:bodyPr/>
          <a:lstStyle/>
          <a:p>
            <a:pPr marL="276225" indent="-276225">
              <a:spcAft>
                <a:spcPct val="75000"/>
              </a:spcAft>
              <a:buClr>
                <a:srgbClr val="FF9900"/>
              </a:buClr>
            </a:pPr>
            <a:r>
              <a:rPr lang="en-US" sz="2800" dirty="0" smtClean="0"/>
              <a:t>1.Background:</a:t>
            </a:r>
          </a:p>
          <a:p>
            <a:pPr marL="276225" indent="-276225">
              <a:spcAft>
                <a:spcPct val="75000"/>
              </a:spcAft>
              <a:buClr>
                <a:srgbClr val="FF9900"/>
              </a:buClr>
            </a:pPr>
            <a:r>
              <a:rPr lang="en-US" sz="2800" dirty="0" smtClean="0"/>
              <a:t>2.Problem Statement:</a:t>
            </a:r>
          </a:p>
          <a:p>
            <a:pPr marL="276225" indent="-276225">
              <a:spcAft>
                <a:spcPct val="75000"/>
              </a:spcAft>
              <a:buClr>
                <a:srgbClr val="FF9900"/>
              </a:buClr>
            </a:pPr>
            <a:r>
              <a:rPr lang="en-US" sz="2800" dirty="0" smtClean="0"/>
              <a:t>3. Analysis and Alternatives:</a:t>
            </a:r>
          </a:p>
          <a:p>
            <a:pPr marL="276225" indent="-276225">
              <a:spcAft>
                <a:spcPct val="75000"/>
              </a:spcAft>
              <a:buClr>
                <a:srgbClr val="FF9900"/>
              </a:buClr>
            </a:pPr>
            <a:r>
              <a:rPr lang="en-US" sz="2800" dirty="0" smtClean="0"/>
              <a:t>4.Recommendations:</a:t>
            </a:r>
            <a:endParaRPr lang="en-US" sz="2800" dirty="0"/>
          </a:p>
        </p:txBody>
      </p:sp>
      <p:sp>
        <p:nvSpPr>
          <p:cNvPr id="10244" name="Rectangle 4"/>
          <p:cNvSpPr>
            <a:spLocks noChangeArrowheads="1"/>
          </p:cNvSpPr>
          <p:nvPr/>
        </p:nvSpPr>
        <p:spPr bwMode="auto">
          <a:xfrm>
            <a:off x="228600" y="4610100"/>
            <a:ext cx="8229600" cy="873125"/>
          </a:xfrm>
          <a:prstGeom prst="rect">
            <a:avLst/>
          </a:prstGeom>
          <a:noFill/>
          <a:ln w="9525">
            <a:noFill/>
            <a:miter lim="800000"/>
            <a:headEnd/>
            <a:tailEnd/>
          </a:ln>
          <a:effectLst/>
        </p:spPr>
        <p:txBody>
          <a:bodyPr anchorCtr="1"/>
          <a:lstStyle/>
          <a:p>
            <a:pPr>
              <a:spcBef>
                <a:spcPct val="20000"/>
              </a:spcBef>
            </a:pPr>
            <a:endParaRPr lang="en-US" sz="2400" dirty="0"/>
          </a:p>
        </p:txBody>
      </p:sp>
      <p:sp>
        <p:nvSpPr>
          <p:cNvPr id="7" name="Rectangle 6"/>
          <p:cNvSpPr/>
          <p:nvPr/>
        </p:nvSpPr>
        <p:spPr>
          <a:xfrm>
            <a:off x="2021983" y="0"/>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024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024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3" dur="500"/>
                                        <p:tgtEl>
                                          <p:spTgt spid="10243">
                                            <p:txEl>
                                              <p:pRg st="2" end="2"/>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10243">
                                            <p:txEl>
                                              <p:pRg st="2" end="2"/>
                                            </p:txEl>
                                          </p:spTgt>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7" dur="500"/>
                                        <p:tgtEl>
                                          <p:spTgt spid="10243">
                                            <p:txEl>
                                              <p:pRg st="3" end="3"/>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10243">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mph" presetSubtype="2" fill="hold" nodeType="clickEffect">
                                  <p:stCondLst>
                                    <p:cond delay="0"/>
                                  </p:stCondLst>
                                  <p:childTnLst>
                                    <p:anim to="1.5" calcmode="lin" valueType="num">
                                      <p:cBhvr override="childStyle">
                                        <p:cTn id="22" dur="2000" fill="hold"/>
                                        <p:tgtEl>
                                          <p:spTgt spid="10243">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a:off x="1841448" y="-367446"/>
            <a:ext cx="5715000" cy="1600200"/>
          </a:xfrm>
        </p:spPr>
        <p:txBody>
          <a:bodyPr/>
          <a:lstStyle/>
          <a:p>
            <a:r>
              <a:rPr lang="en-US" dirty="0" smtClean="0"/>
              <a:t>Problem Statement</a:t>
            </a:r>
            <a:endParaRPr lang="en-US" dirty="0"/>
          </a:p>
        </p:txBody>
      </p:sp>
      <p:sp>
        <p:nvSpPr>
          <p:cNvPr id="23558" name="Rectangle 6"/>
          <p:cNvSpPr>
            <a:spLocks noGrp="1" noChangeArrowheads="1"/>
          </p:cNvSpPr>
          <p:nvPr>
            <p:ph type="subTitle" idx="1"/>
          </p:nvPr>
        </p:nvSpPr>
        <p:spPr/>
        <p:txBody>
          <a:bodyPr/>
          <a:lstStyle/>
          <a:p>
            <a:r>
              <a:rPr lang="en-US" dirty="0" smtClean="0"/>
              <a:t>. </a:t>
            </a:r>
            <a:endParaRPr lang="en-US" dirty="0"/>
          </a:p>
        </p:txBody>
      </p:sp>
      <p:pic>
        <p:nvPicPr>
          <p:cNvPr id="55300" name="Picture 4" descr="Free Pencil Clipart Pencil Clip Art Images - Cliparts and Others ..."/>
          <p:cNvPicPr>
            <a:picLocks noChangeAspect="1" noChangeArrowheads="1"/>
          </p:cNvPicPr>
          <p:nvPr/>
        </p:nvPicPr>
        <p:blipFill>
          <a:blip r:embed="rId4" cstate="print"/>
          <a:srcRect/>
          <a:stretch>
            <a:fillRect/>
          </a:stretch>
        </p:blipFill>
        <p:spPr bwMode="auto">
          <a:xfrm>
            <a:off x="0" y="0"/>
            <a:ext cx="1999153" cy="637309"/>
          </a:xfrm>
          <a:prstGeom prst="rect">
            <a:avLst/>
          </a:prstGeom>
          <a:noFill/>
        </p:spPr>
      </p:pic>
      <p:sp>
        <p:nvSpPr>
          <p:cNvPr id="8" name="Rectangle 7"/>
          <p:cNvSpPr/>
          <p:nvPr/>
        </p:nvSpPr>
        <p:spPr>
          <a:xfrm>
            <a:off x="0" y="1092104"/>
            <a:ext cx="9144000" cy="2677656"/>
          </a:xfrm>
          <a:prstGeom prst="rect">
            <a:avLst/>
          </a:prstGeom>
        </p:spPr>
        <p:txBody>
          <a:bodyPr wrap="square">
            <a:spAutoFit/>
          </a:bodyPr>
          <a:lstStyle/>
          <a:p>
            <a:r>
              <a:rPr lang="en-US" sz="2400" dirty="0" smtClean="0"/>
              <a:t>The company has to decide how to intervene with this destructive behavior as it is slowing the reorganization process and creating a very stressful work environment which is clearly getting worse. </a:t>
            </a:r>
            <a:endParaRPr lang="en-US" sz="2400" dirty="0" smtClean="0"/>
          </a:p>
          <a:p>
            <a:endParaRPr lang="en-US" sz="2400" dirty="0" smtClean="0"/>
          </a:p>
          <a:p>
            <a:r>
              <a:rPr lang="en-US" sz="2400" dirty="0" smtClean="0"/>
              <a:t>Bob </a:t>
            </a:r>
            <a:r>
              <a:rPr lang="en-US" sz="2400" dirty="0" smtClean="0"/>
              <a:t>has a very big decision to make determining whether Ken is too valuable to let go, or too volatile to keep within the best interests of the company restructuring plans moving forward.</a:t>
            </a:r>
            <a:endParaRPr lang="en-US" sz="2400" dirty="0"/>
          </a:p>
        </p:txBody>
      </p:sp>
      <p:pic>
        <p:nvPicPr>
          <p:cNvPr id="9" name="Picture 2" descr="Handling Disgruntled Employees and Keeping The Workplace Safe ..."/>
          <p:cNvPicPr>
            <a:picLocks noChangeAspect="1" noChangeArrowheads="1"/>
          </p:cNvPicPr>
          <p:nvPr/>
        </p:nvPicPr>
        <p:blipFill>
          <a:blip r:embed="rId5" cstate="print"/>
          <a:srcRect/>
          <a:stretch>
            <a:fillRect/>
          </a:stretch>
        </p:blipFill>
        <p:spPr bwMode="auto">
          <a:xfrm>
            <a:off x="0" y="1190845"/>
            <a:ext cx="9144000" cy="5337545"/>
          </a:xfrm>
          <a:prstGeom prst="rect">
            <a:avLst/>
          </a:prstGeom>
          <a:noFill/>
        </p:spPr>
      </p:pic>
      <p:pic>
        <p:nvPicPr>
          <p:cNvPr id="7" name="Picture 4" descr="Free Pencil Clipart Pencil Clip Art Images - Cliparts and Others ..."/>
          <p:cNvPicPr>
            <a:picLocks noChangeAspect="1" noChangeArrowheads="1"/>
          </p:cNvPicPr>
          <p:nvPr/>
        </p:nvPicPr>
        <p:blipFill>
          <a:blip r:embed="rId4" cstate="print"/>
          <a:srcRect/>
          <a:stretch>
            <a:fillRect/>
          </a:stretch>
        </p:blipFill>
        <p:spPr bwMode="auto">
          <a:xfrm rot="8653890">
            <a:off x="7147125" y="152400"/>
            <a:ext cx="1999153" cy="637309"/>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smtClean="0"/>
              <a:t>The Case of Temperament Talent</a:t>
            </a:r>
            <a:endParaRPr lang="en-US" dirty="0"/>
          </a:p>
        </p:txBody>
      </p:sp>
      <p:sp>
        <p:nvSpPr>
          <p:cNvPr id="10242" name="Rectangle 2"/>
          <p:cNvSpPr>
            <a:spLocks noGrp="1" noChangeArrowheads="1"/>
          </p:cNvSpPr>
          <p:nvPr>
            <p:ph type="title"/>
          </p:nvPr>
        </p:nvSpPr>
        <p:spPr/>
        <p:txBody>
          <a:bodyPr/>
          <a:lstStyle/>
          <a:p>
            <a:r>
              <a:rPr lang="en-US" dirty="0" smtClean="0"/>
              <a:t>Outline</a:t>
            </a:r>
            <a:endParaRPr lang="en-US" dirty="0"/>
          </a:p>
        </p:txBody>
      </p:sp>
      <p:sp>
        <p:nvSpPr>
          <p:cNvPr id="10243" name="Rectangle 3"/>
          <p:cNvSpPr>
            <a:spLocks noGrp="1" noChangeArrowheads="1"/>
          </p:cNvSpPr>
          <p:nvPr>
            <p:ph type="body" idx="1"/>
          </p:nvPr>
        </p:nvSpPr>
        <p:spPr>
          <a:xfrm>
            <a:off x="0" y="712765"/>
            <a:ext cx="8431213" cy="3443288"/>
          </a:xfrm>
          <a:noFill/>
        </p:spPr>
        <p:txBody>
          <a:bodyPr/>
          <a:lstStyle/>
          <a:p>
            <a:pPr marL="276225" indent="-276225">
              <a:spcAft>
                <a:spcPct val="75000"/>
              </a:spcAft>
              <a:buClr>
                <a:srgbClr val="FF9900"/>
              </a:buClr>
            </a:pPr>
            <a:r>
              <a:rPr lang="en-US" sz="2800" dirty="0" smtClean="0"/>
              <a:t>1.Background:</a:t>
            </a:r>
          </a:p>
          <a:p>
            <a:pPr marL="276225" indent="-276225">
              <a:spcAft>
                <a:spcPct val="75000"/>
              </a:spcAft>
              <a:buClr>
                <a:srgbClr val="FF9900"/>
              </a:buClr>
            </a:pPr>
            <a:r>
              <a:rPr lang="en-US" sz="2800" dirty="0" smtClean="0"/>
              <a:t>2.Problem Statement:</a:t>
            </a:r>
          </a:p>
          <a:p>
            <a:pPr marL="276225" indent="-276225">
              <a:spcAft>
                <a:spcPct val="75000"/>
              </a:spcAft>
              <a:buClr>
                <a:srgbClr val="FF9900"/>
              </a:buClr>
            </a:pPr>
            <a:r>
              <a:rPr lang="en-US" sz="2800" dirty="0" smtClean="0"/>
              <a:t>3. Analysis and Alternatives:</a:t>
            </a:r>
          </a:p>
          <a:p>
            <a:pPr marL="276225" indent="-276225">
              <a:spcAft>
                <a:spcPct val="75000"/>
              </a:spcAft>
              <a:buClr>
                <a:srgbClr val="FF9900"/>
              </a:buClr>
            </a:pPr>
            <a:r>
              <a:rPr lang="en-US" sz="2800" dirty="0" smtClean="0"/>
              <a:t>4.Recommendations:</a:t>
            </a:r>
            <a:endParaRPr lang="en-US" sz="2800" dirty="0"/>
          </a:p>
        </p:txBody>
      </p:sp>
      <p:sp>
        <p:nvSpPr>
          <p:cNvPr id="8" name="Rectangle 7"/>
          <p:cNvSpPr/>
          <p:nvPr/>
        </p:nvSpPr>
        <p:spPr>
          <a:xfrm>
            <a:off x="2021983" y="0"/>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mph" presetSubtype="2" fill="hold" nodeType="clickEffect">
                                  <p:stCondLst>
                                    <p:cond delay="0"/>
                                  </p:stCondLst>
                                  <p:childTnLst>
                                    <p:anim to="1.5" calcmode="lin" valueType="num">
                                      <p:cBhvr override="childStyle">
                                        <p:cTn id="26" dur="2000" fill="hold"/>
                                        <p:tgtEl>
                                          <p:spTgt spid="10243">
                                            <p:txEl>
                                              <p:pRg st="2" end="2"/>
                                            </p:txEl>
                                          </p:spTgt>
                                        </p:tgtEl>
                                        <p:attrNameLst>
                                          <p:attrName>style.fontSize</p:attrName>
                                        </p:attrNameLst>
                                      </p:cBhvr>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31" dur="500"/>
                                        <p:tgtEl>
                                          <p:spTgt spid="10243">
                                            <p:txEl>
                                              <p:pRg st="0" end="0"/>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10243">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37" dur="500"/>
                                        <p:tgtEl>
                                          <p:spTgt spid="10243">
                                            <p:txEl>
                                              <p:pRg st="1" end="1"/>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10243">
                                            <p:txEl>
                                              <p:pRg st="1" end="1"/>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43" dur="500"/>
                                        <p:tgtEl>
                                          <p:spTgt spid="10243">
                                            <p:txEl>
                                              <p:pRg st="3" end="3"/>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1024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58467"/>
            <a:ext cx="9144000" cy="1143000"/>
          </a:xfrm>
          <a:prstGeom prst="rect">
            <a:avLst/>
          </a:prstGeom>
        </p:spPr>
        <p:txBody>
          <a:bodyPr/>
          <a:lstStyle/>
          <a:p>
            <a:pPr lvl="0">
              <a:defRPr/>
            </a:pPr>
            <a:r>
              <a:rPr kumimoji="0" lang="en-US" sz="4000" b="1" i="0" u="none" strike="noStrike" kern="1200" cap="none" spc="0" normalizeH="0" baseline="0" noProof="0" dirty="0" smtClean="0">
                <a:ln>
                  <a:noFill/>
                </a:ln>
                <a:solidFill>
                  <a:srgbClr val="005AB4"/>
                </a:solidFill>
                <a:effectLst/>
                <a:uLnTx/>
                <a:uFillTx/>
                <a:latin typeface="Arial" charset="0"/>
                <a:ea typeface="+mj-ea"/>
                <a:cs typeface="+mj-cs"/>
              </a:rPr>
              <a:t> </a:t>
            </a:r>
            <a:r>
              <a:rPr kumimoji="0" lang="en-US" sz="4000" b="1" i="0" u="none" strike="noStrike" kern="1200" cap="none" spc="0" normalizeH="0" baseline="0" noProof="0" dirty="0" smtClean="0">
                <a:ln>
                  <a:noFill/>
                </a:ln>
                <a:solidFill>
                  <a:schemeClr val="tx2"/>
                </a:solidFill>
                <a:effectLst/>
                <a:uLnTx/>
                <a:uFillTx/>
                <a:latin typeface="Arial" charset="0"/>
                <a:ea typeface="+mj-ea"/>
                <a:cs typeface="+mj-cs"/>
              </a:rPr>
              <a:t>Alternative 1:</a:t>
            </a:r>
            <a:r>
              <a:rPr lang="en-US" sz="4000" b="1" dirty="0" smtClean="0">
                <a:solidFill>
                  <a:schemeClr val="tx2"/>
                </a:solidFill>
              </a:rPr>
              <a:t> Supportive Confrontation-focus on change in the environment</a:t>
            </a:r>
            <a:r>
              <a:rPr kumimoji="0" lang="en-US" sz="4000" b="1" i="0" u="none" strike="noStrike" kern="1200" cap="none" spc="0" normalizeH="0" baseline="0" noProof="0" dirty="0" smtClean="0">
                <a:ln>
                  <a:noFill/>
                </a:ln>
                <a:solidFill>
                  <a:schemeClr val="tx2"/>
                </a:solidFill>
                <a:effectLst/>
                <a:uLnTx/>
                <a:uFillTx/>
                <a:latin typeface="Arial" charset="0"/>
                <a:ea typeface="+mj-ea"/>
                <a:cs typeface="+mj-cs"/>
              </a:rPr>
              <a:t> </a:t>
            </a:r>
          </a:p>
          <a:p>
            <a:pPr lvl="0">
              <a:defRPr/>
            </a:pPr>
            <a:endParaRPr lang="en-US" sz="4000" b="1" dirty="0" smtClean="0">
              <a:solidFill>
                <a:schemeClr val="tx2"/>
              </a:solidFill>
              <a:ea typeface="+mj-ea"/>
              <a:cs typeface="+mj-cs"/>
            </a:endParaRPr>
          </a:p>
          <a:p>
            <a:pPr lvl="0">
              <a:defRPr/>
            </a:pPr>
            <a:endParaRPr lang="en-US" sz="4000" b="1" dirty="0" smtClean="0">
              <a:solidFill>
                <a:schemeClr val="tx2"/>
              </a:solidFill>
              <a:ea typeface="+mj-ea"/>
              <a:cs typeface="+mj-cs"/>
            </a:endParaRPr>
          </a:p>
          <a:p>
            <a:pPr lvl="0">
              <a:defRPr/>
            </a:pPr>
            <a:r>
              <a:rPr kumimoji="0" lang="en-US" sz="4000" b="0" i="0" u="none" strike="noStrike" kern="1200" cap="none" spc="0" normalizeH="0" baseline="0" noProof="0" dirty="0" smtClean="0">
                <a:ln>
                  <a:noFill/>
                </a:ln>
                <a:solidFill>
                  <a:schemeClr val="tx2"/>
                </a:solidFill>
                <a:effectLst/>
                <a:uLnTx/>
                <a:uFillTx/>
                <a:latin typeface="Arial" charset="0"/>
                <a:ea typeface="+mj-ea"/>
                <a:cs typeface="+mj-cs"/>
              </a:rPr>
              <a:t/>
            </a:r>
            <a:br>
              <a:rPr kumimoji="0" lang="en-US" sz="4000" b="0" i="0" u="none" strike="noStrike" kern="1200" cap="none" spc="0" normalizeH="0" baseline="0" noProof="0" dirty="0" smtClean="0">
                <a:ln>
                  <a:noFill/>
                </a:ln>
                <a:solidFill>
                  <a:schemeClr val="tx2"/>
                </a:solidFill>
                <a:effectLst/>
                <a:uLnTx/>
                <a:uFillTx/>
                <a:latin typeface="Arial" charset="0"/>
                <a:ea typeface="+mj-ea"/>
                <a:cs typeface="+mj-cs"/>
              </a:rPr>
            </a:b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4" name="Title 1"/>
          <p:cNvSpPr txBox="1">
            <a:spLocks/>
          </p:cNvSpPr>
          <p:nvPr/>
        </p:nvSpPr>
        <p:spPr>
          <a:xfrm>
            <a:off x="0" y="2877961"/>
            <a:ext cx="91440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5AB4"/>
                </a:solidFill>
                <a:effectLst/>
                <a:uLnTx/>
                <a:uFillTx/>
                <a:latin typeface="Arial" charset="0"/>
                <a:ea typeface="+mj-ea"/>
                <a:cs typeface="+mj-cs"/>
              </a:rPr>
              <a:t> </a:t>
            </a:r>
            <a:r>
              <a:rPr kumimoji="0" lang="en-US" sz="4000" b="1" i="0" u="none" strike="noStrike" kern="1200" cap="none" spc="0" normalizeH="0" baseline="0" noProof="0" dirty="0" smtClean="0">
                <a:ln>
                  <a:noFill/>
                </a:ln>
                <a:solidFill>
                  <a:schemeClr val="tx2"/>
                </a:solidFill>
                <a:effectLst/>
                <a:uLnTx/>
                <a:uFillTx/>
                <a:latin typeface="Arial" charset="0"/>
                <a:ea typeface="+mj-ea"/>
                <a:cs typeface="+mj-cs"/>
              </a:rPr>
              <a:t>Alternative 2: Integrative Negotiation-BATNA</a:t>
            </a:r>
            <a:r>
              <a:rPr kumimoji="0" lang="en-US" sz="4000" b="0" i="0" u="none" strike="noStrike" kern="1200" cap="none" spc="0" normalizeH="0" baseline="0" noProof="0" dirty="0" smtClean="0">
                <a:ln>
                  <a:noFill/>
                </a:ln>
                <a:solidFill>
                  <a:schemeClr val="tx2"/>
                </a:solidFill>
                <a:effectLst/>
                <a:uLnTx/>
                <a:uFillTx/>
                <a:latin typeface="Arial" charset="0"/>
                <a:ea typeface="+mj-ea"/>
                <a:cs typeface="+mj-cs"/>
              </a:rPr>
              <a:t/>
            </a:r>
            <a:br>
              <a:rPr kumimoji="0" lang="en-US" sz="4000" b="0" i="0" u="none" strike="noStrike" kern="1200" cap="none" spc="0" normalizeH="0" baseline="0" noProof="0" dirty="0" smtClean="0">
                <a:ln>
                  <a:noFill/>
                </a:ln>
                <a:solidFill>
                  <a:schemeClr val="tx2"/>
                </a:solidFill>
                <a:effectLst/>
                <a:uLnTx/>
                <a:uFillTx/>
                <a:latin typeface="Arial" charset="0"/>
                <a:ea typeface="+mj-ea"/>
                <a:cs typeface="+mj-cs"/>
              </a:rPr>
            </a:b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6" name="Footer Placeholder 4"/>
          <p:cNvSpPr>
            <a:spLocks noGrp="1"/>
          </p:cNvSpPr>
          <p:nvPr>
            <p:ph type="ftr" sz="quarter" idx="11"/>
          </p:nvPr>
        </p:nvSpPr>
        <p:spPr>
          <a:xfrm>
            <a:off x="2717800" y="6200775"/>
            <a:ext cx="3708400" cy="476250"/>
          </a:xfrm>
        </p:spPr>
        <p:txBody>
          <a:bodyPr/>
          <a:lstStyle/>
          <a:p>
            <a:r>
              <a:rPr lang="en-US" dirty="0" smtClean="0"/>
              <a:t>The Case of Temperament Talent</a:t>
            </a:r>
            <a:endParaRPr lang="en-US" dirty="0"/>
          </a:p>
        </p:txBody>
      </p:sp>
      <p:sp>
        <p:nvSpPr>
          <p:cNvPr id="5" name="Title 1"/>
          <p:cNvSpPr txBox="1">
            <a:spLocks/>
          </p:cNvSpPr>
          <p:nvPr/>
        </p:nvSpPr>
        <p:spPr>
          <a:xfrm>
            <a:off x="0" y="4598348"/>
            <a:ext cx="9144000" cy="1143000"/>
          </a:xfrm>
          <a:prstGeom prst="rect">
            <a:avLst/>
          </a:prstGeom>
        </p:spPr>
        <p:txBody>
          <a:bodyPr/>
          <a:lstStyle/>
          <a:p>
            <a:pPr lvl="0">
              <a:defRPr/>
            </a:pPr>
            <a:r>
              <a:rPr kumimoji="0" lang="en-US" sz="3200" b="1" i="0" u="none" strike="noStrike" kern="1200" cap="none" spc="0" normalizeH="0" baseline="0" noProof="0" dirty="0" smtClean="0">
                <a:ln>
                  <a:noFill/>
                </a:ln>
                <a:solidFill>
                  <a:srgbClr val="005AB4"/>
                </a:solidFill>
                <a:effectLst/>
                <a:uLnTx/>
                <a:uFillTx/>
                <a:latin typeface="Arial" charset="0"/>
                <a:ea typeface="+mj-ea"/>
                <a:cs typeface="+mj-cs"/>
              </a:rPr>
              <a:t> </a:t>
            </a:r>
            <a:r>
              <a:rPr kumimoji="0" lang="en-US" sz="4000" b="1" i="0" u="none" strike="noStrike" kern="1200" cap="none" spc="0" normalizeH="0" baseline="0" noProof="0" dirty="0" smtClean="0">
                <a:ln>
                  <a:noFill/>
                </a:ln>
                <a:solidFill>
                  <a:schemeClr val="tx2"/>
                </a:solidFill>
                <a:effectLst/>
                <a:uLnTx/>
                <a:uFillTx/>
                <a:latin typeface="Arial" charset="0"/>
                <a:ea typeface="+mj-ea"/>
                <a:cs typeface="+mj-cs"/>
              </a:rPr>
              <a:t>Alternative 3:</a:t>
            </a:r>
            <a:r>
              <a:rPr lang="en-US" sz="4000" b="1" dirty="0" smtClean="0">
                <a:solidFill>
                  <a:schemeClr val="tx2"/>
                </a:solidFill>
              </a:rPr>
              <a:t> Ending the Relationship</a:t>
            </a:r>
            <a:r>
              <a:rPr kumimoji="0" lang="en-US" sz="4000" b="1" i="0" u="none" strike="noStrike" kern="1200" cap="none" spc="0" normalizeH="0" baseline="0" noProof="0" dirty="0" smtClean="0">
                <a:ln>
                  <a:noFill/>
                </a:ln>
                <a:solidFill>
                  <a:schemeClr val="tx2"/>
                </a:solidFill>
                <a:effectLst/>
                <a:uLnTx/>
                <a:uFillTx/>
                <a:latin typeface="Arial" charset="0"/>
                <a:ea typeface="+mj-ea"/>
                <a:cs typeface="+mj-cs"/>
              </a:rPr>
              <a:t> </a:t>
            </a:r>
            <a:r>
              <a:rPr kumimoji="0" lang="en-US" sz="4000" b="0" i="0" u="none" strike="noStrike" kern="1200" cap="none" spc="0" normalizeH="0" baseline="0" noProof="0" dirty="0" smtClean="0">
                <a:ln>
                  <a:noFill/>
                </a:ln>
                <a:solidFill>
                  <a:schemeClr val="tx2"/>
                </a:solidFill>
                <a:effectLst/>
                <a:uLnTx/>
                <a:uFillTx/>
                <a:latin typeface="Arial" charset="0"/>
                <a:ea typeface="+mj-ea"/>
                <a:cs typeface="+mj-cs"/>
              </a:rPr>
              <a:t/>
            </a:r>
            <a:br>
              <a:rPr kumimoji="0" lang="en-US" sz="4000" b="0" i="0" u="none" strike="noStrike" kern="1200" cap="none" spc="0" normalizeH="0" baseline="0" noProof="0" dirty="0" smtClean="0">
                <a:ln>
                  <a:noFill/>
                </a:ln>
                <a:solidFill>
                  <a:schemeClr val="tx2"/>
                </a:solidFill>
                <a:effectLst/>
                <a:uLnTx/>
                <a:uFillTx/>
                <a:latin typeface="Arial" charset="0"/>
                <a:ea typeface="+mj-ea"/>
                <a:cs typeface="+mj-cs"/>
              </a:rPr>
            </a:b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7" name="Rectangle 6"/>
          <p:cNvSpPr/>
          <p:nvPr/>
        </p:nvSpPr>
        <p:spPr>
          <a:xfrm>
            <a:off x="2021983" y="0"/>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lgn="ctr">
            <a:noFill/>
            <a:miter lim="800000"/>
            <a:headEnd/>
            <a:tailEnd/>
          </a:ln>
          <a:effectLst/>
        </p:spPr>
        <p:txBody>
          <a:bodyPr wrap="none" anchor="ctr"/>
          <a:lstStyle/>
          <a:p>
            <a:endParaRPr lang="en-US"/>
          </a:p>
        </p:txBody>
      </p:sp>
      <p:sp>
        <p:nvSpPr>
          <p:cNvPr id="14339" name="Rectangle 3"/>
          <p:cNvSpPr>
            <a:spLocks noGrp="1" noChangeArrowheads="1"/>
          </p:cNvSpPr>
          <p:nvPr>
            <p:ph type="title"/>
          </p:nvPr>
        </p:nvSpPr>
        <p:spPr>
          <a:xfrm>
            <a:off x="0" y="2906377"/>
            <a:ext cx="2709191" cy="609600"/>
          </a:xfrm>
        </p:spPr>
        <p:txBody>
          <a:bodyPr/>
          <a:lstStyle/>
          <a:p>
            <a:r>
              <a:rPr lang="en-US" sz="5400" dirty="0" smtClean="0">
                <a:solidFill>
                  <a:schemeClr val="tx2"/>
                </a:solidFill>
              </a:rPr>
              <a:t>The Group</a:t>
            </a:r>
            <a:endParaRPr lang="en-US" sz="5400" dirty="0">
              <a:solidFill>
                <a:schemeClr val="tx2"/>
              </a:solidFill>
            </a:endParaRPr>
          </a:p>
        </p:txBody>
      </p:sp>
      <p:sp>
        <p:nvSpPr>
          <p:cNvPr id="14340" name="Rectangle 4"/>
          <p:cNvSpPr>
            <a:spLocks noChangeArrowheads="1"/>
          </p:cNvSpPr>
          <p:nvPr/>
        </p:nvSpPr>
        <p:spPr bwMode="auto">
          <a:xfrm>
            <a:off x="3076106" y="855305"/>
            <a:ext cx="5462587" cy="5151437"/>
          </a:xfrm>
          <a:prstGeom prst="rect">
            <a:avLst/>
          </a:prstGeom>
          <a:noFill/>
          <a:ln w="9525">
            <a:noFill/>
            <a:miter lim="800000"/>
            <a:headEnd/>
            <a:tailEnd/>
          </a:ln>
          <a:effectLst/>
        </p:spPr>
        <p:txBody>
          <a:bodyPr/>
          <a:lstStyle/>
          <a:p>
            <a:pPr>
              <a:spcBef>
                <a:spcPct val="20000"/>
              </a:spcBef>
              <a:spcAft>
                <a:spcPct val="75000"/>
              </a:spcAft>
            </a:pPr>
            <a:endParaRPr lang="en-US" sz="2400" dirty="0"/>
          </a:p>
        </p:txBody>
      </p:sp>
      <p:sp>
        <p:nvSpPr>
          <p:cNvPr id="10" name="Rectangle 9"/>
          <p:cNvSpPr/>
          <p:nvPr/>
        </p:nvSpPr>
        <p:spPr>
          <a:xfrm>
            <a:off x="5301423" y="3312782"/>
            <a:ext cx="299986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Timothy</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11" name="Rectangle 10"/>
          <p:cNvSpPr/>
          <p:nvPr/>
        </p:nvSpPr>
        <p:spPr>
          <a:xfrm>
            <a:off x="5449832" y="1205183"/>
            <a:ext cx="2165979"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Laura</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12" name="Rectangle 11"/>
          <p:cNvSpPr/>
          <p:nvPr/>
        </p:nvSpPr>
        <p:spPr>
          <a:xfrm>
            <a:off x="5552192" y="5321017"/>
            <a:ext cx="2358338"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Susan</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13" name="Rectangle 12"/>
          <p:cNvSpPr/>
          <p:nvPr/>
        </p:nvSpPr>
        <p:spPr>
          <a:xfrm>
            <a:off x="2021983" y="0"/>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pic>
        <p:nvPicPr>
          <p:cNvPr id="218113" name="Picture 1"/>
          <p:cNvPicPr>
            <a:picLocks noChangeAspect="1" noChangeArrowheads="1"/>
          </p:cNvPicPr>
          <p:nvPr/>
        </p:nvPicPr>
        <p:blipFill>
          <a:blip r:embed="rId3" cstate="print"/>
          <a:srcRect/>
          <a:stretch>
            <a:fillRect/>
          </a:stretch>
        </p:blipFill>
        <p:spPr bwMode="auto">
          <a:xfrm>
            <a:off x="3090441" y="5005757"/>
            <a:ext cx="2078949" cy="1852243"/>
          </a:xfrm>
          <a:prstGeom prst="rect">
            <a:avLst/>
          </a:prstGeom>
          <a:noFill/>
          <a:ln w="9525">
            <a:noFill/>
            <a:miter lim="800000"/>
            <a:headEnd/>
            <a:tailEnd/>
          </a:ln>
        </p:spPr>
      </p:pic>
      <p:pic>
        <p:nvPicPr>
          <p:cNvPr id="1026" name="Picture 2" descr="C:\Users\Carl\Desktop\tim.jpg"/>
          <p:cNvPicPr>
            <a:picLocks noChangeAspect="1" noChangeArrowheads="1"/>
          </p:cNvPicPr>
          <p:nvPr/>
        </p:nvPicPr>
        <p:blipFill>
          <a:blip r:embed="rId4" cstate="print"/>
          <a:srcRect/>
          <a:stretch>
            <a:fillRect/>
          </a:stretch>
        </p:blipFill>
        <p:spPr bwMode="auto">
          <a:xfrm rot="5400000">
            <a:off x="3057535" y="2810419"/>
            <a:ext cx="2107472" cy="2107472"/>
          </a:xfrm>
          <a:prstGeom prst="rect">
            <a:avLst/>
          </a:prstGeom>
          <a:noFill/>
        </p:spPr>
      </p:pic>
      <p:pic>
        <p:nvPicPr>
          <p:cNvPr id="53249" name="Picture 1"/>
          <p:cNvPicPr>
            <a:picLocks noChangeAspect="1" noChangeArrowheads="1"/>
          </p:cNvPicPr>
          <p:nvPr/>
        </p:nvPicPr>
        <p:blipFill>
          <a:blip r:embed="rId5" cstate="print"/>
          <a:srcRect/>
          <a:stretch>
            <a:fillRect/>
          </a:stretch>
        </p:blipFill>
        <p:spPr bwMode="auto">
          <a:xfrm>
            <a:off x="3075434" y="665546"/>
            <a:ext cx="2029002" cy="207765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770" decel="100000"/>
                                        <p:tgtEl>
                                          <p:spTgt spid="14339"/>
                                        </p:tgtEl>
                                      </p:cBhvr>
                                    </p:animEffect>
                                    <p:animScale>
                                      <p:cBhvr>
                                        <p:cTn id="8" dur="770" decel="100000"/>
                                        <p:tgtEl>
                                          <p:spTgt spid="14339"/>
                                        </p:tgtEl>
                                      </p:cBhvr>
                                      <p:from x="10000" y="10000"/>
                                      <p:to x="200000" y="450000"/>
                                    </p:animScale>
                                    <p:animScale>
                                      <p:cBhvr>
                                        <p:cTn id="9" dur="1230" accel="100000" fill="hold">
                                          <p:stCondLst>
                                            <p:cond delay="770"/>
                                          </p:stCondLst>
                                        </p:cTn>
                                        <p:tgtEl>
                                          <p:spTgt spid="14339"/>
                                        </p:tgtEl>
                                      </p:cBhvr>
                                      <p:from x="200000" y="450000"/>
                                      <p:to x="100000" y="100000"/>
                                    </p:animScale>
                                    <p:set>
                                      <p:cBhvr>
                                        <p:cTn id="10" dur="770" fill="hold"/>
                                        <p:tgtEl>
                                          <p:spTgt spid="14339"/>
                                        </p:tgtEl>
                                        <p:attrNameLst>
                                          <p:attrName>ppt_x</p:attrName>
                                        </p:attrNameLst>
                                      </p:cBhvr>
                                      <p:to>
                                        <p:strVal val="(0.5)"/>
                                      </p:to>
                                    </p:set>
                                    <p:anim from="(0.5)" to="(#ppt_x)" calcmode="lin" valueType="num">
                                      <p:cBhvr>
                                        <p:cTn id="11" dur="1230" accel="100000" fill="hold">
                                          <p:stCondLst>
                                            <p:cond delay="770"/>
                                          </p:stCondLst>
                                        </p:cTn>
                                        <p:tgtEl>
                                          <p:spTgt spid="14339"/>
                                        </p:tgtEl>
                                        <p:attrNameLst>
                                          <p:attrName>ppt_x</p:attrName>
                                        </p:attrNameLst>
                                      </p:cBhvr>
                                    </p:anim>
                                    <p:set>
                                      <p:cBhvr>
                                        <p:cTn id="12" dur="770" fill="hold"/>
                                        <p:tgtEl>
                                          <p:spTgt spid="14339"/>
                                        </p:tgtEl>
                                        <p:attrNameLst>
                                          <p:attrName>ppt_y</p:attrName>
                                        </p:attrNameLst>
                                      </p:cBhvr>
                                      <p:to>
                                        <p:strVal val="(#ppt_y+0.4)"/>
                                      </p:to>
                                    </p:set>
                                    <p:anim from="(#ppt_y+0.4)" to="(#ppt_y)" calcmode="lin" valueType="num">
                                      <p:cBhvr>
                                        <p:cTn id="13" dur="1230" accel="100000" fill="hold">
                                          <p:stCondLst>
                                            <p:cond delay="770"/>
                                          </p:stCondLst>
                                        </p:cTn>
                                        <p:tgtEl>
                                          <p:spTgt spid="1433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 calcmode="lin" valueType="num">
                                      <p:cBhvr>
                                        <p:cTn id="20" dur="500" fill="hold"/>
                                        <p:tgtEl>
                                          <p:spTgt spid="11"/>
                                        </p:tgtEl>
                                        <p:attrNameLst>
                                          <p:attrName>style.rotation</p:attrName>
                                        </p:attrNameLst>
                                      </p:cBhvr>
                                      <p:tavLst>
                                        <p:tav tm="0">
                                          <p:val>
                                            <p:fltVal val="360"/>
                                          </p:val>
                                        </p:tav>
                                        <p:tav tm="100000">
                                          <p:val>
                                            <p:fltVal val="0"/>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
                                        <p:tgtEl>
                                          <p:spTgt spid="10"/>
                                        </p:tgtEl>
                                      </p:cBhvr>
                                    </p:animEffect>
                                    <p:anim calcmode="lin" valueType="num">
                                      <p:cBhvr>
                                        <p:cTn id="27" dur="400" fill="hold"/>
                                        <p:tgtEl>
                                          <p:spTgt spid="10"/>
                                        </p:tgtEl>
                                        <p:attrNameLst>
                                          <p:attrName>ppt_x</p:attrName>
                                        </p:attrNameLst>
                                      </p:cBhvr>
                                      <p:tavLst>
                                        <p:tav tm="0">
                                          <p:val>
                                            <p:strVal val="#ppt_x"/>
                                          </p:val>
                                        </p:tav>
                                        <p:tav tm="100000">
                                          <p:val>
                                            <p:strVal val="#ppt_x"/>
                                          </p:val>
                                        </p:tav>
                                      </p:tavLst>
                                    </p:anim>
                                    <p:anim calcmode="lin" valueType="num">
                                      <p:cBhvr>
                                        <p:cTn id="28" dur="400" fill="hold"/>
                                        <p:tgtEl>
                                          <p:spTgt spid="10"/>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anim calcmode="lin" valueType="num">
                                      <p:cBhvr>
                                        <p:cTn id="36" dur="2000" fill="hold"/>
                                        <p:tgtEl>
                                          <p:spTgt spid="12"/>
                                        </p:tgtEl>
                                        <p:attrNameLst>
                                          <p:attrName>ppt_w</p:attrName>
                                        </p:attrNameLst>
                                      </p:cBhvr>
                                      <p:tavLst>
                                        <p:tav tm="0" fmla="#ppt_w*sin(2.5*pi*$)">
                                          <p:val>
                                            <p:fltVal val="0"/>
                                          </p:val>
                                        </p:tav>
                                        <p:tav tm="100000">
                                          <p:val>
                                            <p:fltVal val="1"/>
                                          </p:val>
                                        </p:tav>
                                      </p:tavLst>
                                    </p:anim>
                                    <p:anim calcmode="lin" valueType="num">
                                      <p:cBhvr>
                                        <p:cTn id="3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68166"/>
            <a:ext cx="8229600" cy="1143000"/>
          </a:xfrm>
          <a:prstGeom prst="rect">
            <a:avLst/>
          </a:prstGeom>
        </p:spPr>
        <p:txBody>
          <a:bodyPr/>
          <a:lstStyle/>
          <a:p>
            <a:pPr lvl="0" algn="ctr">
              <a:defRPr/>
            </a:pPr>
            <a:r>
              <a:rPr kumimoji="0" lang="en-US" sz="8800" b="1" i="0" u="none" strike="noStrike" kern="1200" cap="none" spc="0" normalizeH="0" baseline="0" noProof="0" dirty="0" smtClean="0">
                <a:ln>
                  <a:noFill/>
                </a:ln>
                <a:solidFill>
                  <a:srgbClr val="005AB4"/>
                </a:solidFill>
                <a:effectLst/>
                <a:uLnTx/>
                <a:uFillTx/>
                <a:latin typeface="Arial" charset="0"/>
                <a:ea typeface="+mj-ea"/>
                <a:cs typeface="+mj-cs"/>
              </a:rPr>
              <a:t> </a:t>
            </a:r>
            <a:r>
              <a:rPr kumimoji="0" lang="en-US" sz="5400" b="1" i="0" u="none" strike="noStrike" kern="1200" cap="none" spc="0" normalizeH="0" baseline="0" noProof="0" dirty="0" smtClean="0">
                <a:ln>
                  <a:noFill/>
                </a:ln>
                <a:solidFill>
                  <a:schemeClr val="tx2"/>
                </a:solidFill>
                <a:effectLst/>
                <a:uLnTx/>
                <a:uFillTx/>
                <a:latin typeface="Arial" charset="0"/>
                <a:ea typeface="+mj-ea"/>
                <a:cs typeface="+mj-cs"/>
              </a:rPr>
              <a:t>Alternative 1: </a:t>
            </a:r>
            <a:r>
              <a:rPr kumimoji="0" lang="en-US" sz="6000" b="0" i="0" u="none" strike="noStrike" kern="1200" cap="none" spc="0" normalizeH="0" baseline="0" noProof="0" dirty="0" smtClean="0">
                <a:ln>
                  <a:noFill/>
                </a:ln>
                <a:solidFill>
                  <a:schemeClr val="tx2"/>
                </a:solidFill>
                <a:effectLst/>
                <a:uLnTx/>
                <a:uFillTx/>
                <a:latin typeface="Arial" charset="0"/>
                <a:ea typeface="+mj-ea"/>
                <a:cs typeface="+mj-cs"/>
              </a:rPr>
              <a:t/>
            </a:r>
            <a:br>
              <a:rPr kumimoji="0" lang="en-US" sz="6000" b="0" i="0" u="none" strike="noStrike" kern="1200" cap="none" spc="0" normalizeH="0" baseline="0" noProof="0" dirty="0" smtClean="0">
                <a:ln>
                  <a:noFill/>
                </a:ln>
                <a:solidFill>
                  <a:schemeClr val="tx2"/>
                </a:solidFill>
                <a:effectLst/>
                <a:uLnTx/>
                <a:uFillTx/>
                <a:latin typeface="Arial" charset="0"/>
                <a:ea typeface="+mj-ea"/>
                <a:cs typeface="+mj-cs"/>
              </a:rPr>
            </a:br>
            <a:endParaRPr kumimoji="0" lang="en-US" sz="6000" b="0" i="0" u="none" strike="noStrike" kern="0" cap="none" spc="0" normalizeH="0" baseline="0" noProof="0" dirty="0">
              <a:ln>
                <a:noFill/>
              </a:ln>
              <a:solidFill>
                <a:schemeClr val="tx2"/>
              </a:solidFill>
              <a:effectLst/>
              <a:uLnTx/>
              <a:uFillTx/>
              <a:latin typeface="+mj-lt"/>
              <a:ea typeface="+mj-ea"/>
              <a:cs typeface="+mj-cs"/>
            </a:endParaRPr>
          </a:p>
        </p:txBody>
      </p:sp>
      <p:sp>
        <p:nvSpPr>
          <p:cNvPr id="6" name="Footer Placeholder 5"/>
          <p:cNvSpPr>
            <a:spLocks noGrp="1"/>
          </p:cNvSpPr>
          <p:nvPr>
            <p:ph type="ftr" sz="quarter" idx="11"/>
          </p:nvPr>
        </p:nvSpPr>
        <p:spPr>
          <a:xfrm>
            <a:off x="2665548" y="6381750"/>
            <a:ext cx="3708400" cy="476250"/>
          </a:xfrm>
        </p:spPr>
        <p:txBody>
          <a:bodyPr/>
          <a:lstStyle/>
          <a:p>
            <a:r>
              <a:rPr lang="en-US" dirty="0" smtClean="0"/>
              <a:t>The Case of Temperament Talent</a:t>
            </a:r>
            <a:endParaRPr lang="en-US" dirty="0"/>
          </a:p>
        </p:txBody>
      </p:sp>
      <p:sp>
        <p:nvSpPr>
          <p:cNvPr id="4" name="Title 1"/>
          <p:cNvSpPr txBox="1">
            <a:spLocks/>
          </p:cNvSpPr>
          <p:nvPr/>
        </p:nvSpPr>
        <p:spPr>
          <a:xfrm>
            <a:off x="0" y="1733044"/>
            <a:ext cx="91440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Arial" charset="0"/>
                <a:ea typeface="+mj-ea"/>
                <a:cs typeface="+mj-cs"/>
              </a:rPr>
              <a:t>Supportive Confrontation-focus on change</a:t>
            </a:r>
            <a:r>
              <a:rPr kumimoji="0" lang="en-US" sz="4000" b="1" i="0" u="none" strike="noStrike" kern="1200" cap="none" spc="0" normalizeH="0" noProof="0" dirty="0" smtClean="0">
                <a:ln>
                  <a:noFill/>
                </a:ln>
                <a:solidFill>
                  <a:schemeClr val="tx2"/>
                </a:solidFill>
                <a:effectLst/>
                <a:uLnTx/>
                <a:uFillTx/>
                <a:latin typeface="Arial" charset="0"/>
                <a:ea typeface="+mj-ea"/>
                <a:cs typeface="+mj-cs"/>
              </a:rPr>
              <a:t> in the environment</a:t>
            </a:r>
            <a:r>
              <a:rPr kumimoji="0" lang="en-US" sz="4000" b="0" i="0" u="none" strike="noStrike" kern="1200" cap="none" spc="0" normalizeH="0" baseline="0" noProof="0" dirty="0" smtClean="0">
                <a:ln>
                  <a:noFill/>
                </a:ln>
                <a:solidFill>
                  <a:schemeClr val="tx2"/>
                </a:solidFill>
                <a:effectLst/>
                <a:uLnTx/>
                <a:uFillTx/>
                <a:latin typeface="Arial" charset="0"/>
                <a:ea typeface="+mj-ea"/>
                <a:cs typeface="+mj-cs"/>
              </a:rPr>
              <a:t/>
            </a:r>
            <a:br>
              <a:rPr kumimoji="0" lang="en-US" sz="4000" b="0" i="0" u="none" strike="noStrike" kern="1200" cap="none" spc="0" normalizeH="0" baseline="0" noProof="0" dirty="0" smtClean="0">
                <a:ln>
                  <a:noFill/>
                </a:ln>
                <a:solidFill>
                  <a:schemeClr val="tx2"/>
                </a:solidFill>
                <a:effectLst/>
                <a:uLnTx/>
                <a:uFillTx/>
                <a:latin typeface="Arial" charset="0"/>
                <a:ea typeface="+mj-ea"/>
                <a:cs typeface="+mj-cs"/>
              </a:rPr>
            </a:b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pic>
        <p:nvPicPr>
          <p:cNvPr id="10242" name="Picture 2" descr="A healthy work environment makes employees feel positive and ..."/>
          <p:cNvPicPr>
            <a:picLocks noChangeAspect="1" noChangeArrowheads="1"/>
          </p:cNvPicPr>
          <p:nvPr/>
        </p:nvPicPr>
        <p:blipFill>
          <a:blip r:embed="rId3" cstate="print"/>
          <a:srcRect/>
          <a:stretch>
            <a:fillRect/>
          </a:stretch>
        </p:blipFill>
        <p:spPr bwMode="auto">
          <a:xfrm>
            <a:off x="2357600" y="3245206"/>
            <a:ext cx="4495800" cy="2571751"/>
          </a:xfrm>
          <a:prstGeom prst="rect">
            <a:avLst/>
          </a:prstGeom>
          <a:noFill/>
        </p:spPr>
      </p:pic>
      <p:sp>
        <p:nvSpPr>
          <p:cNvPr id="7" name="Rectangle 6"/>
          <p:cNvSpPr/>
          <p:nvPr/>
        </p:nvSpPr>
        <p:spPr>
          <a:xfrm>
            <a:off x="2021983" y="0"/>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0"/>
            <a:ext cx="8229600" cy="1143000"/>
          </a:xfrm>
        </p:spPr>
        <p:txBody>
          <a:bodyPr/>
          <a:lstStyle/>
          <a:p>
            <a:r>
              <a:rPr lang="en-US" b="1" kern="1200" dirty="0" smtClean="0">
                <a:latin typeface="Arial" charset="0"/>
              </a:rPr>
              <a:t> </a:t>
            </a:r>
            <a:r>
              <a:rPr lang="en-US" sz="2800" b="1" kern="1200" dirty="0" smtClean="0">
                <a:latin typeface="Arial" charset="0"/>
              </a:rPr>
              <a:t>Alternative 1: Supportive Confrontation</a:t>
            </a:r>
            <a:r>
              <a:rPr lang="en-US" kern="1200" dirty="0" smtClean="0">
                <a:latin typeface="Arial" charset="0"/>
              </a:rPr>
              <a:t/>
            </a:r>
            <a:br>
              <a:rPr lang="en-US" kern="1200" dirty="0" smtClean="0">
                <a:latin typeface="Arial" charset="0"/>
              </a:rPr>
            </a:br>
            <a:endParaRPr lang="en-US" dirty="0"/>
          </a:p>
        </p:txBody>
      </p:sp>
      <p:sp>
        <p:nvSpPr>
          <p:cNvPr id="8" name="Footer Placeholder 5"/>
          <p:cNvSpPr>
            <a:spLocks noGrp="1"/>
          </p:cNvSpPr>
          <p:nvPr>
            <p:ph type="ftr" sz="quarter" idx="11"/>
          </p:nvPr>
        </p:nvSpPr>
        <p:spPr>
          <a:xfrm>
            <a:off x="2665548" y="6381750"/>
            <a:ext cx="3708400" cy="476250"/>
          </a:xfrm>
        </p:spPr>
        <p:txBody>
          <a:bodyPr/>
          <a:lstStyle/>
          <a:p>
            <a:r>
              <a:rPr lang="en-US" dirty="0" smtClean="0"/>
              <a:t>The Case of Temperament Talent</a:t>
            </a:r>
            <a:endParaRPr lang="en-US" dirty="0"/>
          </a:p>
        </p:txBody>
      </p:sp>
      <p:sp>
        <p:nvSpPr>
          <p:cNvPr id="6" name="Rectangle 5"/>
          <p:cNvSpPr/>
          <p:nvPr/>
        </p:nvSpPr>
        <p:spPr>
          <a:xfrm>
            <a:off x="0" y="880893"/>
            <a:ext cx="9144000" cy="2616101"/>
          </a:xfrm>
          <a:prstGeom prst="rect">
            <a:avLst/>
          </a:prstGeom>
        </p:spPr>
        <p:txBody>
          <a:bodyPr wrap="square">
            <a:spAutoFit/>
          </a:bodyPr>
          <a:lstStyle/>
          <a:p>
            <a:pPr>
              <a:spcBef>
                <a:spcPct val="30000"/>
              </a:spcBef>
              <a:defRPr/>
            </a:pPr>
            <a:r>
              <a:rPr lang="en-US" sz="3200" dirty="0" smtClean="0"/>
              <a:t>If Ken's behavior is left unresolved, the conflict will escalate even more than it already has.  But there still is an opportunity to attempt conflict resolution through supportive confrontation.</a:t>
            </a:r>
          </a:p>
          <a:p>
            <a:r>
              <a:rPr lang="en-US" dirty="0" smtClean="0"/>
              <a:t>	</a:t>
            </a:r>
          </a:p>
          <a:p>
            <a:r>
              <a:rPr lang="en-US" dirty="0" smtClean="0"/>
              <a:t>	</a:t>
            </a:r>
          </a:p>
        </p:txBody>
      </p:sp>
      <p:pic>
        <p:nvPicPr>
          <p:cNvPr id="3074" name="Picture 2" descr="Conflict Resolution: Purpose, Active Listening, Alignment, and ..."/>
          <p:cNvPicPr>
            <a:picLocks noChangeAspect="1" noChangeArrowheads="1"/>
          </p:cNvPicPr>
          <p:nvPr/>
        </p:nvPicPr>
        <p:blipFill>
          <a:blip r:embed="rId3" cstate="print"/>
          <a:srcRect/>
          <a:stretch>
            <a:fillRect/>
          </a:stretch>
        </p:blipFill>
        <p:spPr bwMode="auto">
          <a:xfrm>
            <a:off x="1705321" y="2997945"/>
            <a:ext cx="5585063" cy="314159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0"/>
            <a:ext cx="8229600" cy="1143000"/>
          </a:xfrm>
        </p:spPr>
        <p:txBody>
          <a:bodyPr/>
          <a:lstStyle/>
          <a:p>
            <a:r>
              <a:rPr lang="en-US" b="1" kern="1200" dirty="0" smtClean="0">
                <a:latin typeface="Arial" charset="0"/>
              </a:rPr>
              <a:t> </a:t>
            </a:r>
            <a:r>
              <a:rPr lang="en-US" sz="2800" b="1" kern="1200" dirty="0" smtClean="0">
                <a:latin typeface="Arial" charset="0"/>
              </a:rPr>
              <a:t>Alternative 1: Supportive Confrontation</a:t>
            </a:r>
            <a:r>
              <a:rPr lang="en-US" kern="1200" dirty="0" smtClean="0">
                <a:latin typeface="Arial" charset="0"/>
              </a:rPr>
              <a:t/>
            </a:r>
            <a:br>
              <a:rPr lang="en-US" kern="1200" dirty="0" smtClean="0">
                <a:latin typeface="Arial" charset="0"/>
              </a:rPr>
            </a:br>
            <a:endParaRPr lang="en-US" dirty="0"/>
          </a:p>
        </p:txBody>
      </p:sp>
      <p:sp>
        <p:nvSpPr>
          <p:cNvPr id="8" name="Footer Placeholder 5"/>
          <p:cNvSpPr>
            <a:spLocks noGrp="1"/>
          </p:cNvSpPr>
          <p:nvPr>
            <p:ph type="ftr" sz="quarter" idx="11"/>
          </p:nvPr>
        </p:nvSpPr>
        <p:spPr>
          <a:xfrm>
            <a:off x="2665548" y="6381750"/>
            <a:ext cx="3708400" cy="476250"/>
          </a:xfrm>
        </p:spPr>
        <p:txBody>
          <a:bodyPr/>
          <a:lstStyle/>
          <a:p>
            <a:r>
              <a:rPr lang="en-US" dirty="0" smtClean="0"/>
              <a:t>The Case of Temperament Talent</a:t>
            </a:r>
            <a:endParaRPr lang="en-US" dirty="0"/>
          </a:p>
        </p:txBody>
      </p:sp>
      <p:graphicFrame>
        <p:nvGraphicFramePr>
          <p:cNvPr id="12" name="Diagram 11"/>
          <p:cNvGraphicFramePr/>
          <p:nvPr/>
        </p:nvGraphicFramePr>
        <p:xfrm>
          <a:off x="0" y="737507"/>
          <a:ext cx="6117021" cy="532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Arrow 9"/>
          <p:cNvSpPr/>
          <p:nvPr/>
        </p:nvSpPr>
        <p:spPr>
          <a:xfrm>
            <a:off x="6365174" y="712518"/>
            <a:ext cx="2778826" cy="53795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3" name="Rectangle 12"/>
          <p:cNvSpPr/>
          <p:nvPr/>
        </p:nvSpPr>
        <p:spPr>
          <a:xfrm>
            <a:off x="6935191" y="2695700"/>
            <a:ext cx="2030680" cy="1446550"/>
          </a:xfrm>
          <a:prstGeom prst="rect">
            <a:avLst/>
          </a:prstGeom>
          <a:solidFill>
            <a:schemeClr val="tx2"/>
          </a:solid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4400" b="1" dirty="0" smtClean="0">
                <a:ln/>
                <a:solidFill>
                  <a:schemeClr val="accent6">
                    <a:lumMod val="50000"/>
                  </a:schemeClr>
                </a:solidFill>
              </a:rPr>
              <a:t>6 steps</a:t>
            </a:r>
            <a:endParaRPr lang="en-US" sz="4400" b="1" cap="none" spc="0" dirty="0">
              <a:ln/>
              <a:solidFill>
                <a:schemeClr val="accent6">
                  <a:lumMod val="50000"/>
                </a:schemeClr>
              </a:solidFill>
              <a:effectLst/>
            </a:endParaRPr>
          </a:p>
        </p:txBody>
      </p:sp>
      <p:pic>
        <p:nvPicPr>
          <p:cNvPr id="9" name="Picture 2" descr="we have an accountability problem"/>
          <p:cNvPicPr>
            <a:picLocks noChangeAspect="1" noChangeArrowheads="1"/>
          </p:cNvPicPr>
          <p:nvPr/>
        </p:nvPicPr>
        <p:blipFill>
          <a:blip r:embed="rId8" cstate="print"/>
          <a:srcRect/>
          <a:stretch>
            <a:fillRect/>
          </a:stretch>
        </p:blipFill>
        <p:spPr bwMode="auto">
          <a:xfrm>
            <a:off x="13252" y="13252"/>
            <a:ext cx="4722125" cy="2440812"/>
          </a:xfrm>
          <a:prstGeom prst="rect">
            <a:avLst/>
          </a:prstGeom>
          <a:noFill/>
        </p:spPr>
      </p:pic>
      <p:pic>
        <p:nvPicPr>
          <p:cNvPr id="14" name="Picture 6" descr="Self-Reflection – Carl Jung Depth Psychology"/>
          <p:cNvPicPr>
            <a:picLocks noChangeAspect="1" noChangeArrowheads="1"/>
          </p:cNvPicPr>
          <p:nvPr/>
        </p:nvPicPr>
        <p:blipFill>
          <a:blip r:embed="rId9" cstate="print"/>
          <a:srcRect/>
          <a:stretch>
            <a:fillRect/>
          </a:stretch>
        </p:blipFill>
        <p:spPr bwMode="auto">
          <a:xfrm>
            <a:off x="4667534" y="-1"/>
            <a:ext cx="4476466" cy="2333767"/>
          </a:xfrm>
          <a:prstGeom prst="rect">
            <a:avLst/>
          </a:prstGeom>
          <a:noFill/>
        </p:spPr>
      </p:pic>
      <p:pic>
        <p:nvPicPr>
          <p:cNvPr id="15" name="Picture 4" descr="To Change Yourself, Change Your Environment"/>
          <p:cNvPicPr>
            <a:picLocks noChangeAspect="1" noChangeArrowheads="1"/>
          </p:cNvPicPr>
          <p:nvPr/>
        </p:nvPicPr>
        <p:blipFill>
          <a:blip r:embed="rId10" cstate="print"/>
          <a:srcRect/>
          <a:stretch>
            <a:fillRect/>
          </a:stretch>
        </p:blipFill>
        <p:spPr bwMode="auto">
          <a:xfrm>
            <a:off x="0" y="2336841"/>
            <a:ext cx="4694830" cy="2394777"/>
          </a:xfrm>
          <a:prstGeom prst="rect">
            <a:avLst/>
          </a:prstGeom>
          <a:noFill/>
        </p:spPr>
      </p:pic>
      <p:pic>
        <p:nvPicPr>
          <p:cNvPr id="12290" name="Picture 2" descr="Rehearsal Practise And Preparation Film Clap With - Rehearsal Png ..."/>
          <p:cNvPicPr>
            <a:picLocks noChangeAspect="1" noChangeArrowheads="1"/>
          </p:cNvPicPr>
          <p:nvPr/>
        </p:nvPicPr>
        <p:blipFill>
          <a:blip r:embed="rId11" cstate="print"/>
          <a:srcRect/>
          <a:stretch>
            <a:fillRect/>
          </a:stretch>
        </p:blipFill>
        <p:spPr bwMode="auto">
          <a:xfrm>
            <a:off x="4681182" y="2251881"/>
            <a:ext cx="4462817" cy="2549165"/>
          </a:xfrm>
          <a:prstGeom prst="rect">
            <a:avLst/>
          </a:prstGeom>
          <a:noFill/>
        </p:spPr>
      </p:pic>
      <p:pic>
        <p:nvPicPr>
          <p:cNvPr id="16" name="Picture 6" descr="The Case for Confrontation | Psychology Today Canada"/>
          <p:cNvPicPr>
            <a:picLocks noChangeAspect="1" noChangeArrowheads="1"/>
          </p:cNvPicPr>
          <p:nvPr/>
        </p:nvPicPr>
        <p:blipFill>
          <a:blip r:embed="rId12" cstate="print"/>
          <a:srcRect/>
          <a:stretch>
            <a:fillRect/>
          </a:stretch>
        </p:blipFill>
        <p:spPr bwMode="auto">
          <a:xfrm>
            <a:off x="0" y="4651198"/>
            <a:ext cx="4708477" cy="2206802"/>
          </a:xfrm>
          <a:prstGeom prst="rect">
            <a:avLst/>
          </a:prstGeom>
          <a:noFill/>
        </p:spPr>
      </p:pic>
      <p:pic>
        <p:nvPicPr>
          <p:cNvPr id="17" name="Picture 2" descr="Following Your Follow Up | Carney Sandoe &amp; Associates"/>
          <p:cNvPicPr>
            <a:picLocks noChangeAspect="1" noChangeArrowheads="1"/>
          </p:cNvPicPr>
          <p:nvPr/>
        </p:nvPicPr>
        <p:blipFill>
          <a:blip r:embed="rId13" cstate="print"/>
          <a:srcRect/>
          <a:stretch>
            <a:fillRect/>
          </a:stretch>
        </p:blipFill>
        <p:spPr bwMode="auto">
          <a:xfrm>
            <a:off x="4694830" y="4749421"/>
            <a:ext cx="4449170" cy="2108579"/>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12290"/>
                                        </p:tgtEl>
                                        <p:attrNameLst>
                                          <p:attrName>style.visibility</p:attrName>
                                        </p:attrNameLst>
                                      </p:cBhvr>
                                      <p:to>
                                        <p:strVal val="visible"/>
                                      </p:to>
                                    </p:set>
                                    <p:animEffect transition="in" filter="box(in)">
                                      <p:cBhvr>
                                        <p:cTn id="16" dur="500"/>
                                        <p:tgtEl>
                                          <p:spTgt spid="12290"/>
                                        </p:tgtEl>
                                      </p:cBhvr>
                                    </p:animEffect>
                                  </p:childTnLst>
                                </p:cTn>
                              </p:par>
                              <p:par>
                                <p:cTn id="17" presetID="4"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ox(in)">
                                      <p:cBhvr>
                                        <p:cTn id="19" dur="500"/>
                                        <p:tgtEl>
                                          <p:spTgt spid="16"/>
                                        </p:tgtEl>
                                      </p:cBhvr>
                                    </p:animEffect>
                                  </p:childTnLst>
                                </p:cTn>
                              </p:par>
                              <p:par>
                                <p:cTn id="20" presetID="4"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0"/>
            <a:ext cx="8229600" cy="1143000"/>
          </a:xfrm>
        </p:spPr>
        <p:txBody>
          <a:bodyPr/>
          <a:lstStyle/>
          <a:p>
            <a:r>
              <a:rPr lang="en-US" b="1" kern="1200" dirty="0" smtClean="0">
                <a:latin typeface="Arial" charset="0"/>
              </a:rPr>
              <a:t> </a:t>
            </a:r>
            <a:r>
              <a:rPr lang="en-US" sz="2800" b="1" kern="1200" dirty="0" smtClean="0">
                <a:latin typeface="Arial" charset="0"/>
              </a:rPr>
              <a:t>Alternative 1: Supportive Confrontation</a:t>
            </a:r>
            <a:r>
              <a:rPr lang="en-US" kern="1200" dirty="0" smtClean="0">
                <a:latin typeface="Arial" charset="0"/>
              </a:rPr>
              <a:t/>
            </a:r>
            <a:br>
              <a:rPr lang="en-US" kern="1200" dirty="0" smtClean="0">
                <a:latin typeface="Arial" charset="0"/>
              </a:rPr>
            </a:br>
            <a:endParaRPr lang="en-US" dirty="0"/>
          </a:p>
        </p:txBody>
      </p:sp>
      <p:sp>
        <p:nvSpPr>
          <p:cNvPr id="8" name="Footer Placeholder 5"/>
          <p:cNvSpPr>
            <a:spLocks noGrp="1"/>
          </p:cNvSpPr>
          <p:nvPr>
            <p:ph type="ftr" sz="quarter" idx="11"/>
          </p:nvPr>
        </p:nvSpPr>
        <p:spPr>
          <a:xfrm>
            <a:off x="2665548" y="6381750"/>
            <a:ext cx="3708400" cy="476250"/>
          </a:xfrm>
        </p:spPr>
        <p:txBody>
          <a:bodyPr/>
          <a:lstStyle/>
          <a:p>
            <a:r>
              <a:rPr lang="en-US" dirty="0" smtClean="0"/>
              <a:t>The Case of Temperament Talent</a:t>
            </a:r>
            <a:endParaRPr lang="en-US" dirty="0"/>
          </a:p>
        </p:txBody>
      </p:sp>
      <p:sp>
        <p:nvSpPr>
          <p:cNvPr id="6" name="Rectangle 5"/>
          <p:cNvSpPr/>
          <p:nvPr/>
        </p:nvSpPr>
        <p:spPr>
          <a:xfrm>
            <a:off x="1219200" y="726258"/>
            <a:ext cx="6383547" cy="1477328"/>
          </a:xfrm>
          <a:prstGeom prst="rect">
            <a:avLst/>
          </a:prstGeom>
        </p:spPr>
        <p:txBody>
          <a:bodyPr wrap="square">
            <a:spAutoFit/>
          </a:bodyPr>
          <a:lstStyle/>
          <a:p>
            <a:pPr>
              <a:spcBef>
                <a:spcPct val="30000"/>
              </a:spcBef>
              <a:defRPr/>
            </a:pPr>
            <a:r>
              <a:rPr lang="en-US" sz="2400" dirty="0" smtClean="0"/>
              <a:t>There is no doubt that Bob has ownership of the situation/problem and needs to take some time to self -reflect. </a:t>
            </a:r>
            <a:r>
              <a:rPr lang="en-US" dirty="0" smtClean="0"/>
              <a:t>	</a:t>
            </a:r>
          </a:p>
          <a:p>
            <a:r>
              <a:rPr lang="en-US" dirty="0" smtClean="0"/>
              <a:t>	</a:t>
            </a:r>
          </a:p>
        </p:txBody>
      </p:sp>
      <p:pic>
        <p:nvPicPr>
          <p:cNvPr id="72710" name="Picture 6" descr="Self-Reflection – Carl Jung Depth Psychology"/>
          <p:cNvPicPr>
            <a:picLocks noChangeAspect="1" noChangeArrowheads="1"/>
          </p:cNvPicPr>
          <p:nvPr/>
        </p:nvPicPr>
        <p:blipFill>
          <a:blip r:embed="rId3" cstate="print"/>
          <a:srcRect/>
          <a:stretch>
            <a:fillRect/>
          </a:stretch>
        </p:blipFill>
        <p:spPr bwMode="auto">
          <a:xfrm>
            <a:off x="4579810" y="2607947"/>
            <a:ext cx="3852989" cy="2889742"/>
          </a:xfrm>
          <a:prstGeom prst="rect">
            <a:avLst/>
          </a:prstGeom>
          <a:noFill/>
        </p:spPr>
      </p:pic>
      <p:pic>
        <p:nvPicPr>
          <p:cNvPr id="12" name="Picture 2" descr="we have an accountability problem"/>
          <p:cNvPicPr>
            <a:picLocks noChangeAspect="1" noChangeArrowheads="1"/>
          </p:cNvPicPr>
          <p:nvPr/>
        </p:nvPicPr>
        <p:blipFill>
          <a:blip r:embed="rId4" cstate="print"/>
          <a:srcRect/>
          <a:stretch>
            <a:fillRect/>
          </a:stretch>
        </p:blipFill>
        <p:spPr bwMode="auto">
          <a:xfrm>
            <a:off x="291748" y="2630311"/>
            <a:ext cx="3996055" cy="29464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84725"/>
            <a:ext cx="9144000" cy="3527119"/>
          </a:xfrm>
          <a:prstGeom prst="rect">
            <a:avLst/>
          </a:prstGeom>
        </p:spPr>
        <p:txBody>
          <a:bodyPr wrap="square">
            <a:spAutoFit/>
          </a:bodyPr>
          <a:lstStyle/>
          <a:p>
            <a:r>
              <a:rPr lang="en-US" sz="2400" dirty="0" smtClean="0"/>
              <a:t>Once he does this he will be able to reason more critically.  As soon as he develops this  mindset  Bob can move to the next step which is the three alternative rule, which are: </a:t>
            </a:r>
          </a:p>
          <a:p>
            <a:endParaRPr lang="en-US" sz="2400" dirty="0" smtClean="0"/>
          </a:p>
          <a:p>
            <a:pPr marL="457200" indent="-457200">
              <a:buAutoNum type="alphaLcPeriod"/>
            </a:pPr>
            <a:r>
              <a:rPr lang="en-US" sz="2400" dirty="0" smtClean="0"/>
              <a:t>Change your attitude</a:t>
            </a:r>
          </a:p>
          <a:p>
            <a:pPr marL="457200" indent="-457200">
              <a:buAutoNum type="alphaLcPeriod"/>
            </a:pPr>
            <a:r>
              <a:rPr lang="en-US" sz="2400" dirty="0" smtClean="0"/>
              <a:t> Change your environment</a:t>
            </a:r>
          </a:p>
          <a:p>
            <a:pPr marL="457200" indent="-457200">
              <a:buAutoNum type="alphaLcPeriod"/>
            </a:pPr>
            <a:r>
              <a:rPr lang="en-US" sz="2400" dirty="0" smtClean="0"/>
              <a:t> Confront the person about his or her behavior.  </a:t>
            </a:r>
          </a:p>
          <a:p>
            <a:pPr>
              <a:spcBef>
                <a:spcPct val="30000"/>
              </a:spcBef>
              <a:defRPr/>
            </a:pPr>
            <a:r>
              <a:rPr lang="en-US" sz="2400" dirty="0" smtClean="0"/>
              <a:t>	</a:t>
            </a:r>
          </a:p>
          <a:p>
            <a:r>
              <a:rPr lang="en-US" sz="2400" dirty="0" smtClean="0"/>
              <a:t>	</a:t>
            </a:r>
          </a:p>
        </p:txBody>
      </p:sp>
      <p:sp>
        <p:nvSpPr>
          <p:cNvPr id="4" name="Title 1"/>
          <p:cNvSpPr txBox="1">
            <a:spLocks/>
          </p:cNvSpPr>
          <p:nvPr/>
        </p:nvSpPr>
        <p:spPr>
          <a:xfrm>
            <a:off x="424543" y="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5AB4"/>
                </a:solidFill>
                <a:effectLst/>
                <a:uLnTx/>
                <a:uFillTx/>
                <a:latin typeface="Arial" charset="0"/>
                <a:ea typeface="+mj-ea"/>
                <a:cs typeface="+mj-cs"/>
              </a:rPr>
              <a:t> </a:t>
            </a:r>
            <a:r>
              <a:rPr kumimoji="0" lang="en-US" sz="2800" b="1" i="0" u="none" strike="noStrike" kern="1200" cap="none" spc="0" normalizeH="0" baseline="0" noProof="0" dirty="0" smtClean="0">
                <a:ln>
                  <a:noFill/>
                </a:ln>
                <a:solidFill>
                  <a:srgbClr val="005AB4"/>
                </a:solidFill>
                <a:effectLst/>
                <a:uLnTx/>
                <a:uFillTx/>
                <a:latin typeface="Arial" charset="0"/>
                <a:ea typeface="+mj-ea"/>
                <a:cs typeface="+mj-cs"/>
              </a:rPr>
              <a:t>Alternative 1: Supportive Confrontation</a:t>
            </a:r>
            <a:r>
              <a:rPr kumimoji="0" lang="en-US" sz="3200" b="0" i="0" u="none" strike="noStrike" kern="1200" cap="none" spc="0" normalizeH="0" baseline="0" noProof="0" dirty="0" smtClean="0">
                <a:ln>
                  <a:noFill/>
                </a:ln>
                <a:solidFill>
                  <a:srgbClr val="005AB4"/>
                </a:solidFill>
                <a:effectLst/>
                <a:uLnTx/>
                <a:uFillTx/>
                <a:latin typeface="Arial" charset="0"/>
                <a:ea typeface="+mj-ea"/>
                <a:cs typeface="+mj-cs"/>
              </a:rPr>
              <a:t/>
            </a:r>
            <a:br>
              <a:rPr kumimoji="0" lang="en-US" sz="3200" b="0" i="0" u="none" strike="noStrike" kern="1200" cap="none" spc="0" normalizeH="0" baseline="0" noProof="0" dirty="0" smtClean="0">
                <a:ln>
                  <a:noFill/>
                </a:ln>
                <a:solidFill>
                  <a:srgbClr val="005AB4"/>
                </a:solidFill>
                <a:effectLst/>
                <a:uLnTx/>
                <a:uFillTx/>
                <a:latin typeface="Arial" charset="0"/>
                <a:ea typeface="+mj-ea"/>
                <a:cs typeface="+mj-cs"/>
              </a:rPr>
            </a:br>
            <a:endParaRPr kumimoji="0" lang="en-US" sz="3200" b="0" i="0" u="none" strike="noStrike" kern="0" cap="none" spc="0" normalizeH="0" baseline="0" noProof="0" dirty="0">
              <a:ln>
                <a:noFill/>
              </a:ln>
              <a:solidFill>
                <a:srgbClr val="005AB4"/>
              </a:solidFill>
              <a:effectLst/>
              <a:uLnTx/>
              <a:uFillTx/>
              <a:latin typeface="+mj-lt"/>
              <a:ea typeface="+mj-ea"/>
              <a:cs typeface="+mj-cs"/>
            </a:endParaRPr>
          </a:p>
        </p:txBody>
      </p:sp>
      <p:pic>
        <p:nvPicPr>
          <p:cNvPr id="73730" name="Picture 2" descr="Change Your Attitude and Profit from Life's Losses"/>
          <p:cNvPicPr>
            <a:picLocks noChangeAspect="1" noChangeArrowheads="1"/>
          </p:cNvPicPr>
          <p:nvPr/>
        </p:nvPicPr>
        <p:blipFill>
          <a:blip r:embed="rId3" cstate="print"/>
          <a:srcRect/>
          <a:stretch>
            <a:fillRect/>
          </a:stretch>
        </p:blipFill>
        <p:spPr bwMode="auto">
          <a:xfrm>
            <a:off x="360830" y="3589866"/>
            <a:ext cx="2427526" cy="2234319"/>
          </a:xfrm>
          <a:prstGeom prst="rect">
            <a:avLst/>
          </a:prstGeom>
          <a:noFill/>
        </p:spPr>
      </p:pic>
      <p:pic>
        <p:nvPicPr>
          <p:cNvPr id="73732" name="Picture 4" descr="To Change Yourself, Change Your Environment"/>
          <p:cNvPicPr>
            <a:picLocks noChangeAspect="1" noChangeArrowheads="1"/>
          </p:cNvPicPr>
          <p:nvPr/>
        </p:nvPicPr>
        <p:blipFill>
          <a:blip r:embed="rId4" cstate="print"/>
          <a:srcRect/>
          <a:stretch>
            <a:fillRect/>
          </a:stretch>
        </p:blipFill>
        <p:spPr bwMode="auto">
          <a:xfrm>
            <a:off x="3285068" y="3581954"/>
            <a:ext cx="2537883" cy="2265690"/>
          </a:xfrm>
          <a:prstGeom prst="rect">
            <a:avLst/>
          </a:prstGeom>
          <a:noFill/>
        </p:spPr>
      </p:pic>
      <p:pic>
        <p:nvPicPr>
          <p:cNvPr id="73734" name="Picture 6" descr="The Case for Confrontation | Psychology Today Canada"/>
          <p:cNvPicPr>
            <a:picLocks noChangeAspect="1" noChangeArrowheads="1"/>
          </p:cNvPicPr>
          <p:nvPr/>
        </p:nvPicPr>
        <p:blipFill>
          <a:blip r:embed="rId5" cstate="print"/>
          <a:srcRect/>
          <a:stretch>
            <a:fillRect/>
          </a:stretch>
        </p:blipFill>
        <p:spPr bwMode="auto">
          <a:xfrm>
            <a:off x="6257395" y="3655637"/>
            <a:ext cx="2206801" cy="2206802"/>
          </a:xfrm>
          <a:prstGeom prst="rect">
            <a:avLst/>
          </a:prstGeom>
          <a:noFill/>
        </p:spPr>
      </p:pic>
      <p:sp>
        <p:nvSpPr>
          <p:cNvPr id="8" name="Rectangle 7"/>
          <p:cNvSpPr/>
          <p:nvPr/>
        </p:nvSpPr>
        <p:spPr>
          <a:xfrm>
            <a:off x="349957" y="767643"/>
            <a:ext cx="8331200" cy="2677656"/>
          </a:xfrm>
          <a:prstGeom prst="rect">
            <a:avLst/>
          </a:prstGeom>
        </p:spPr>
        <p:txBody>
          <a:bodyPr wrap="square">
            <a:spAutoFit/>
          </a:bodyPr>
          <a:lstStyle/>
          <a:p>
            <a:r>
              <a:rPr lang="en-US" sz="2800" dirty="0" smtClean="0"/>
              <a:t>At this point the work environment needs an overhaul since it has been so toxic recently. This is situation where efficiency is needed not quickness.  The reality is, this will not happen overnight and Bob may need to seek out resources to help create this type of environment. </a:t>
            </a:r>
            <a:endParaRPr lang="en-US" sz="2800" dirty="0"/>
          </a:p>
        </p:txBody>
      </p:sp>
      <p:sp>
        <p:nvSpPr>
          <p:cNvPr id="9" name="Footer Placeholder 4"/>
          <p:cNvSpPr>
            <a:spLocks noGrp="1"/>
          </p:cNvSpPr>
          <p:nvPr>
            <p:ph type="ftr" sz="quarter" idx="11"/>
          </p:nvPr>
        </p:nvSpPr>
        <p:spPr>
          <a:xfrm>
            <a:off x="2717800" y="6200775"/>
            <a:ext cx="3708400" cy="476250"/>
          </a:xfrm>
        </p:spPr>
        <p:txBody>
          <a:bodyPr/>
          <a:lstStyle/>
          <a:p>
            <a:r>
              <a:rPr lang="en-US" dirty="0" smtClean="0"/>
              <a:t>The Case of Temperament Talent</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2" end="2"/>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3730"/>
                                        </p:tgtEl>
                                        <p:attrNameLst>
                                          <p:attrName>ppt_x</p:attrName>
                                        </p:attrNameLst>
                                      </p:cBhvr>
                                      <p:tavLst>
                                        <p:tav tm="0">
                                          <p:val>
                                            <p:strVal val="ppt_x"/>
                                          </p:val>
                                        </p:tav>
                                        <p:tav tm="100000">
                                          <p:val>
                                            <p:strVal val="ppt_x"/>
                                          </p:val>
                                        </p:tav>
                                      </p:tavLst>
                                    </p:anim>
                                    <p:anim calcmode="lin" valueType="num">
                                      <p:cBhvr additive="base">
                                        <p:cTn id="13" dur="500"/>
                                        <p:tgtEl>
                                          <p:spTgt spid="73730"/>
                                        </p:tgtEl>
                                        <p:attrNameLst>
                                          <p:attrName>ppt_y</p:attrName>
                                        </p:attrNameLst>
                                      </p:cBhvr>
                                      <p:tavLst>
                                        <p:tav tm="0">
                                          <p:val>
                                            <p:strVal val="ppt_y"/>
                                          </p:val>
                                        </p:tav>
                                        <p:tav tm="100000">
                                          <p:val>
                                            <p:strVal val="1+ppt_h/2"/>
                                          </p:val>
                                        </p:tav>
                                      </p:tavLst>
                                    </p:anim>
                                    <p:set>
                                      <p:cBhvr>
                                        <p:cTn id="14" dur="1" fill="hold">
                                          <p:stCondLst>
                                            <p:cond delay="499"/>
                                          </p:stCondLst>
                                        </p:cTn>
                                        <p:tgtEl>
                                          <p:spTgt spid="737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4" end="4"/>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73734"/>
                                        </p:tgtEl>
                                        <p:attrNameLst>
                                          <p:attrName>ppt_x</p:attrName>
                                        </p:attrNameLst>
                                      </p:cBhvr>
                                      <p:tavLst>
                                        <p:tav tm="0">
                                          <p:val>
                                            <p:strVal val="ppt_x"/>
                                          </p:val>
                                        </p:tav>
                                        <p:tav tm="100000">
                                          <p:val>
                                            <p:strVal val="ppt_x"/>
                                          </p:val>
                                        </p:tav>
                                      </p:tavLst>
                                    </p:anim>
                                    <p:anim calcmode="lin" valueType="num">
                                      <p:cBhvr additive="base">
                                        <p:cTn id="25" dur="500"/>
                                        <p:tgtEl>
                                          <p:spTgt spid="73734"/>
                                        </p:tgtEl>
                                        <p:attrNameLst>
                                          <p:attrName>ppt_y</p:attrName>
                                        </p:attrNameLst>
                                      </p:cBhvr>
                                      <p:tavLst>
                                        <p:tav tm="0">
                                          <p:val>
                                            <p:strVal val="ppt_y"/>
                                          </p:val>
                                        </p:tav>
                                        <p:tav tm="100000">
                                          <p:val>
                                            <p:strVal val="1+ppt_h/2"/>
                                          </p:val>
                                        </p:tav>
                                      </p:tavLst>
                                    </p:anim>
                                    <p:set>
                                      <p:cBhvr>
                                        <p:cTn id="26" dur="1" fill="hold">
                                          <p:stCondLst>
                                            <p:cond delay="499"/>
                                          </p:stCondLst>
                                        </p:cTn>
                                        <p:tgtEl>
                                          <p:spTgt spid="737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mph" presetSubtype="0" fill="hold" nodeType="clickEffect">
                                  <p:stCondLst>
                                    <p:cond delay="0"/>
                                  </p:stCondLst>
                                  <p:childTnLst>
                                    <p:animClr clrSpc="rgb">
                                      <p:cBhvr override="childStyle">
                                        <p:cTn id="30" dur="1900" fill="hold">
                                          <p:stCondLst>
                                            <p:cond delay="100"/>
                                          </p:stCondLst>
                                        </p:cTn>
                                        <p:tgtEl>
                                          <p:spTgt spid="73732"/>
                                        </p:tgtEl>
                                        <p:attrNameLst>
                                          <p:attrName>style.color</p:attrName>
                                        </p:attrNameLst>
                                      </p:cBhvr>
                                      <p:to>
                                        <a:schemeClr val="accent2"/>
                                      </p:to>
                                    </p:animClr>
                                    <p:animClr clrSpc="rgb">
                                      <p:cBhvr>
                                        <p:cTn id="31" dur="1900" fill="hold">
                                          <p:stCondLst>
                                            <p:cond delay="100"/>
                                          </p:stCondLst>
                                        </p:cTn>
                                        <p:tgtEl>
                                          <p:spTgt spid="73732"/>
                                        </p:tgtEl>
                                        <p:attrNameLst>
                                          <p:attrName>fillColor</p:attrName>
                                        </p:attrNameLst>
                                      </p:cBhvr>
                                      <p:to>
                                        <a:schemeClr val="accent2"/>
                                      </p:to>
                                    </p:animClr>
                                    <p:set>
                                      <p:cBhvr>
                                        <p:cTn id="32" dur="1900" fill="hold">
                                          <p:stCondLst>
                                            <p:cond delay="100"/>
                                          </p:stCondLst>
                                        </p:cTn>
                                        <p:tgtEl>
                                          <p:spTgt spid="73732"/>
                                        </p:tgtEl>
                                        <p:attrNameLst>
                                          <p:attrName>fill.type</p:attrName>
                                        </p:attrNameLst>
                                      </p:cBhvr>
                                      <p:to>
                                        <p:strVal val="solid"/>
                                      </p:to>
                                    </p:set>
                                    <p:set>
                                      <p:cBhvr>
                                        <p:cTn id="33" dur="1900" fill="hold">
                                          <p:stCondLst>
                                            <p:cond delay="100"/>
                                          </p:stCondLst>
                                        </p:cTn>
                                        <p:tgtEl>
                                          <p:spTgt spid="73732"/>
                                        </p:tgtEl>
                                        <p:attrNameLst>
                                          <p:attrName>fill.on</p:attrName>
                                        </p:attrNameLst>
                                      </p:cBhvr>
                                      <p:to>
                                        <p:strVal val="true"/>
                                      </p:to>
                                    </p:set>
                                    <p:animScale>
                                      <p:cBhvr>
                                        <p:cTn id="34" dur="200" fill="hold">
                                          <p:stCondLst>
                                            <p:cond delay="0"/>
                                          </p:stCondLst>
                                        </p:cTn>
                                        <p:tgtEl>
                                          <p:spTgt spid="73732"/>
                                        </p:tgtEl>
                                      </p:cBhvr>
                                      <p:from x="100000" y="100000"/>
                                      <p:to x="100000" y="5000"/>
                                    </p:animScale>
                                    <p:animScale>
                                      <p:cBhvr>
                                        <p:cTn id="35" dur="200" fill="hold">
                                          <p:stCondLst>
                                            <p:cond delay="200"/>
                                          </p:stCondLst>
                                        </p:cTn>
                                        <p:tgtEl>
                                          <p:spTgt spid="73732"/>
                                        </p:tgtEl>
                                      </p:cBhvr>
                                      <p:from x="100000" y="5000"/>
                                      <p:to x="120000" y="150000"/>
                                    </p:animScale>
                                    <p:animScale>
                                      <p:cBhvr>
                                        <p:cTn id="36" dur="600" fill="hold">
                                          <p:stCondLst>
                                            <p:cond delay="1400"/>
                                          </p:stCondLst>
                                        </p:cTn>
                                        <p:tgtEl>
                                          <p:spTgt spid="73732"/>
                                        </p:tgtEl>
                                      </p:cBhvr>
                                      <p:to x="120000" y="150000"/>
                                    </p:animScale>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grpId="0" nodeType="clickEffect">
                                  <p:stCondLst>
                                    <p:cond delay="0"/>
                                  </p:stCondLst>
                                  <p:childTnLst>
                                    <p:animEffect transition="out" filter="checkerboard(across)">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par>
                                <p:cTn id="42" presetID="5" presetClass="exit" presetSubtype="10" fill="hold" grpId="0" nodeType="withEffect">
                                  <p:stCondLst>
                                    <p:cond delay="0"/>
                                  </p:stCondLst>
                                  <p:childTnLst>
                                    <p:animEffect transition="out" filter="checkerboard(across)">
                                      <p:cBhvr>
                                        <p:cTn id="43" dur="500"/>
                                        <p:tgtEl>
                                          <p:spTgt spid="3">
                                            <p:txEl>
                                              <p:pRg st="2" end="2"/>
                                            </p:txEl>
                                          </p:spTgt>
                                        </p:tgtEl>
                                      </p:cBhvr>
                                    </p:animEffect>
                                    <p:set>
                                      <p:cBhvr>
                                        <p:cTn id="44" dur="1" fill="hold">
                                          <p:stCondLst>
                                            <p:cond delay="499"/>
                                          </p:stCondLst>
                                        </p:cTn>
                                        <p:tgtEl>
                                          <p:spTgt spid="3">
                                            <p:txEl>
                                              <p:pRg st="2" end="2"/>
                                            </p:txEl>
                                          </p:spTgt>
                                        </p:tgtEl>
                                        <p:attrNameLst>
                                          <p:attrName>style.visibility</p:attrName>
                                        </p:attrNameLst>
                                      </p:cBhvr>
                                      <p:to>
                                        <p:strVal val="hidden"/>
                                      </p:to>
                                    </p:set>
                                  </p:childTnLst>
                                </p:cTn>
                              </p:par>
                              <p:par>
                                <p:cTn id="45" presetID="5" presetClass="exit" presetSubtype="10" fill="hold" grpId="0" nodeType="withEffect">
                                  <p:stCondLst>
                                    <p:cond delay="0"/>
                                  </p:stCondLst>
                                  <p:childTnLst>
                                    <p:animEffect transition="out" filter="checkerboard(across)">
                                      <p:cBhvr>
                                        <p:cTn id="46" dur="500"/>
                                        <p:tgtEl>
                                          <p:spTgt spid="3">
                                            <p:txEl>
                                              <p:pRg st="3" end="3"/>
                                            </p:txEl>
                                          </p:spTgt>
                                        </p:tgtEl>
                                      </p:cBhvr>
                                    </p:animEffect>
                                    <p:set>
                                      <p:cBhvr>
                                        <p:cTn id="47" dur="1" fill="hold">
                                          <p:stCondLst>
                                            <p:cond delay="499"/>
                                          </p:stCondLst>
                                        </p:cTn>
                                        <p:tgtEl>
                                          <p:spTgt spid="3">
                                            <p:txEl>
                                              <p:pRg st="3" end="3"/>
                                            </p:txEl>
                                          </p:spTgt>
                                        </p:tgtEl>
                                        <p:attrNameLst>
                                          <p:attrName>style.visibility</p:attrName>
                                        </p:attrNameLst>
                                      </p:cBhvr>
                                      <p:to>
                                        <p:strVal val="hidden"/>
                                      </p:to>
                                    </p:set>
                                  </p:childTnLst>
                                </p:cTn>
                              </p:par>
                              <p:par>
                                <p:cTn id="48" presetID="5" presetClass="exit" presetSubtype="10" fill="hold" grpId="0" nodeType="withEffect">
                                  <p:stCondLst>
                                    <p:cond delay="0"/>
                                  </p:stCondLst>
                                  <p:childTnLst>
                                    <p:animEffect transition="out" filter="checkerboard(across)">
                                      <p:cBhvr>
                                        <p:cTn id="49" dur="500"/>
                                        <p:tgtEl>
                                          <p:spTgt spid="3">
                                            <p:txEl>
                                              <p:pRg st="4" end="4"/>
                                            </p:txEl>
                                          </p:spTgt>
                                        </p:tgtEl>
                                      </p:cBhvr>
                                    </p:animEffect>
                                    <p:set>
                                      <p:cBhvr>
                                        <p:cTn id="50" dur="1" fill="hold">
                                          <p:stCondLst>
                                            <p:cond delay="499"/>
                                          </p:stCondLst>
                                        </p:cTn>
                                        <p:tgtEl>
                                          <p:spTgt spid="3">
                                            <p:txEl>
                                              <p:pRg st="4" end="4"/>
                                            </p:txEl>
                                          </p:spTgt>
                                        </p:tgtEl>
                                        <p:attrNameLst>
                                          <p:attrName>style.visibility</p:attrName>
                                        </p:attrNameLst>
                                      </p:cBhvr>
                                      <p:to>
                                        <p:strVal val="hidden"/>
                                      </p:to>
                                    </p:set>
                                  </p:childTnLst>
                                </p:cTn>
                              </p:par>
                              <p:par>
                                <p:cTn id="51" presetID="5" presetClass="exit" presetSubtype="10" fill="hold" grpId="0" nodeType="withEffect">
                                  <p:stCondLst>
                                    <p:cond delay="0"/>
                                  </p:stCondLst>
                                  <p:childTnLst>
                                    <p:animEffect transition="out" filter="checkerboard(across)">
                                      <p:cBhvr>
                                        <p:cTn id="52" dur="500"/>
                                        <p:tgtEl>
                                          <p:spTgt spid="3">
                                            <p:txEl>
                                              <p:pRg st="5" end="5"/>
                                            </p:txEl>
                                          </p:spTgt>
                                        </p:tgtEl>
                                      </p:cBhvr>
                                    </p:animEffect>
                                    <p:set>
                                      <p:cBhvr>
                                        <p:cTn id="53" dur="1" fill="hold">
                                          <p:stCondLst>
                                            <p:cond delay="499"/>
                                          </p:stCondLst>
                                        </p:cTn>
                                        <p:tgtEl>
                                          <p:spTgt spid="3">
                                            <p:txEl>
                                              <p:pRg st="5" end="5"/>
                                            </p:txEl>
                                          </p:spTgt>
                                        </p:tgtEl>
                                        <p:attrNameLst>
                                          <p:attrName>style.visibility</p:attrName>
                                        </p:attrNameLst>
                                      </p:cBhvr>
                                      <p:to>
                                        <p:strVal val="hidden"/>
                                      </p:to>
                                    </p:set>
                                  </p:childTnLst>
                                </p:cTn>
                              </p:par>
                              <p:par>
                                <p:cTn id="54" presetID="5" presetClass="exit" presetSubtype="10" fill="hold" grpId="0" nodeType="withEffect">
                                  <p:stCondLst>
                                    <p:cond delay="0"/>
                                  </p:stCondLst>
                                  <p:childTnLst>
                                    <p:animEffect transition="out" filter="checkerboard(across)">
                                      <p:cBhvr>
                                        <p:cTn id="55" dur="500"/>
                                        <p:tgtEl>
                                          <p:spTgt spid="3">
                                            <p:txEl>
                                              <p:pRg st="6" end="6"/>
                                            </p:txEl>
                                          </p:spTgt>
                                        </p:tgtEl>
                                      </p:cBhvr>
                                    </p:animEffect>
                                    <p:set>
                                      <p:cBhvr>
                                        <p:cTn id="56"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770" decel="100000"/>
                                        <p:tgtEl>
                                          <p:spTgt spid="8"/>
                                        </p:tgtEl>
                                      </p:cBhvr>
                                    </p:animEffect>
                                    <p:animScale>
                                      <p:cBhvr>
                                        <p:cTn id="62" dur="770" decel="100000"/>
                                        <p:tgtEl>
                                          <p:spTgt spid="8"/>
                                        </p:tgtEl>
                                      </p:cBhvr>
                                      <p:from x="10000" y="10000"/>
                                      <p:to x="200000" y="450000"/>
                                    </p:animScale>
                                    <p:animScale>
                                      <p:cBhvr>
                                        <p:cTn id="63" dur="1230" accel="100000" fill="hold">
                                          <p:stCondLst>
                                            <p:cond delay="770"/>
                                          </p:stCondLst>
                                        </p:cTn>
                                        <p:tgtEl>
                                          <p:spTgt spid="8"/>
                                        </p:tgtEl>
                                      </p:cBhvr>
                                      <p:from x="200000" y="450000"/>
                                      <p:to x="100000" y="100000"/>
                                    </p:animScale>
                                    <p:set>
                                      <p:cBhvr>
                                        <p:cTn id="64" dur="770" fill="hold"/>
                                        <p:tgtEl>
                                          <p:spTgt spid="8"/>
                                        </p:tgtEl>
                                        <p:attrNameLst>
                                          <p:attrName>ppt_x</p:attrName>
                                        </p:attrNameLst>
                                      </p:cBhvr>
                                      <p:to>
                                        <p:strVal val="(0.5)"/>
                                      </p:to>
                                    </p:set>
                                    <p:anim from="(0.5)" to="(#ppt_x)" calcmode="lin" valueType="num">
                                      <p:cBhvr>
                                        <p:cTn id="65" dur="1230" accel="100000" fill="hold">
                                          <p:stCondLst>
                                            <p:cond delay="770"/>
                                          </p:stCondLst>
                                        </p:cTn>
                                        <p:tgtEl>
                                          <p:spTgt spid="8"/>
                                        </p:tgtEl>
                                        <p:attrNameLst>
                                          <p:attrName>ppt_x</p:attrName>
                                        </p:attrNameLst>
                                      </p:cBhvr>
                                    </p:anim>
                                    <p:set>
                                      <p:cBhvr>
                                        <p:cTn id="66" dur="770" fill="hold"/>
                                        <p:tgtEl>
                                          <p:spTgt spid="8"/>
                                        </p:tgtEl>
                                        <p:attrNameLst>
                                          <p:attrName>ppt_y</p:attrName>
                                        </p:attrNameLst>
                                      </p:cBhvr>
                                      <p:to>
                                        <p:strVal val="(#ppt_y+0.4)"/>
                                      </p:to>
                                    </p:set>
                                    <p:anim from="(#ppt_y+0.4)" to="(#ppt_y)" calcmode="lin" valueType="num">
                                      <p:cBhvr>
                                        <p:cTn id="67"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543" y="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5AB4"/>
                </a:solidFill>
                <a:effectLst/>
                <a:uLnTx/>
                <a:uFillTx/>
                <a:latin typeface="Arial" charset="0"/>
                <a:ea typeface="+mj-ea"/>
                <a:cs typeface="+mj-cs"/>
              </a:rPr>
              <a:t> </a:t>
            </a:r>
            <a:r>
              <a:rPr kumimoji="0" lang="en-US" sz="2800" b="1" i="0" u="none" strike="noStrike" kern="1200" cap="none" spc="0" normalizeH="0" baseline="0" noProof="0" dirty="0" smtClean="0">
                <a:ln>
                  <a:noFill/>
                </a:ln>
                <a:solidFill>
                  <a:srgbClr val="005AB4"/>
                </a:solidFill>
                <a:effectLst/>
                <a:uLnTx/>
                <a:uFillTx/>
                <a:latin typeface="Arial" charset="0"/>
                <a:ea typeface="+mj-ea"/>
                <a:cs typeface="+mj-cs"/>
              </a:rPr>
              <a:t>Alternative 1: Supportive Confrontation</a:t>
            </a:r>
            <a:r>
              <a:rPr kumimoji="0" lang="en-US" sz="3200" b="0" i="0" u="none" strike="noStrike" kern="1200" cap="none" spc="0" normalizeH="0" baseline="0" noProof="0" dirty="0" smtClean="0">
                <a:ln>
                  <a:noFill/>
                </a:ln>
                <a:solidFill>
                  <a:srgbClr val="005AB4"/>
                </a:solidFill>
                <a:effectLst/>
                <a:uLnTx/>
                <a:uFillTx/>
                <a:latin typeface="Arial" charset="0"/>
                <a:ea typeface="+mj-ea"/>
                <a:cs typeface="+mj-cs"/>
              </a:rPr>
              <a:t/>
            </a:r>
            <a:br>
              <a:rPr kumimoji="0" lang="en-US" sz="3200" b="0" i="0" u="none" strike="noStrike" kern="1200" cap="none" spc="0" normalizeH="0" baseline="0" noProof="0" dirty="0" smtClean="0">
                <a:ln>
                  <a:noFill/>
                </a:ln>
                <a:solidFill>
                  <a:srgbClr val="005AB4"/>
                </a:solidFill>
                <a:effectLst/>
                <a:uLnTx/>
                <a:uFillTx/>
                <a:latin typeface="Arial" charset="0"/>
                <a:ea typeface="+mj-ea"/>
                <a:cs typeface="+mj-cs"/>
              </a:rPr>
            </a:br>
            <a:endParaRPr kumimoji="0" lang="en-US" sz="3200" b="0" i="0" u="none" strike="noStrike" kern="0" cap="none" spc="0" normalizeH="0" baseline="0" noProof="0" dirty="0">
              <a:ln>
                <a:noFill/>
              </a:ln>
              <a:solidFill>
                <a:srgbClr val="005AB4"/>
              </a:solidFill>
              <a:effectLst/>
              <a:uLnTx/>
              <a:uFillTx/>
              <a:latin typeface="+mj-lt"/>
              <a:ea typeface="+mj-ea"/>
              <a:cs typeface="+mj-cs"/>
            </a:endParaRPr>
          </a:p>
        </p:txBody>
      </p:sp>
      <p:sp>
        <p:nvSpPr>
          <p:cNvPr id="5" name="Rectangle 4"/>
          <p:cNvSpPr/>
          <p:nvPr/>
        </p:nvSpPr>
        <p:spPr>
          <a:xfrm>
            <a:off x="135468" y="726258"/>
            <a:ext cx="9008532" cy="3167021"/>
          </a:xfrm>
          <a:prstGeom prst="rect">
            <a:avLst/>
          </a:prstGeom>
        </p:spPr>
        <p:txBody>
          <a:bodyPr wrap="square">
            <a:spAutoFit/>
          </a:bodyPr>
          <a:lstStyle/>
          <a:p>
            <a:pPr>
              <a:spcBef>
                <a:spcPct val="30000"/>
              </a:spcBef>
              <a:defRPr/>
            </a:pPr>
            <a:r>
              <a:rPr lang="en-US" sz="2400" dirty="0" smtClean="0"/>
              <a:t>Because emotions are very prominent in the case, Bob will need to rehearse for what he may face when he confronts Ken.   </a:t>
            </a:r>
          </a:p>
          <a:p>
            <a:pPr>
              <a:spcBef>
                <a:spcPct val="30000"/>
              </a:spcBef>
              <a:defRPr/>
            </a:pPr>
            <a:endParaRPr lang="en-US" sz="2400" dirty="0" smtClean="0"/>
          </a:p>
          <a:p>
            <a:pPr>
              <a:spcBef>
                <a:spcPct val="30000"/>
              </a:spcBef>
              <a:defRPr/>
            </a:pPr>
            <a:r>
              <a:rPr lang="en-US" sz="2400" dirty="0" smtClean="0"/>
              <a:t>He needs to have a plan to deal anger and other undesired emotions. Doing this will disable the power Ken has over Bob giving supportive confrontation a chance of success. </a:t>
            </a:r>
          </a:p>
          <a:p>
            <a:pPr>
              <a:spcBef>
                <a:spcPct val="30000"/>
              </a:spcBef>
              <a:defRPr/>
            </a:pPr>
            <a:r>
              <a:rPr lang="en-US" dirty="0" smtClean="0"/>
              <a:t>	</a:t>
            </a:r>
          </a:p>
          <a:p>
            <a:r>
              <a:rPr lang="en-US" dirty="0" smtClean="0"/>
              <a:t>	</a:t>
            </a:r>
          </a:p>
        </p:txBody>
      </p:sp>
      <p:pic>
        <p:nvPicPr>
          <p:cNvPr id="79874" name="Picture 2" descr="How Much Does Anger Management Cost? | Dual Diagnosis"/>
          <p:cNvPicPr>
            <a:picLocks noChangeAspect="1" noChangeArrowheads="1"/>
          </p:cNvPicPr>
          <p:nvPr/>
        </p:nvPicPr>
        <p:blipFill>
          <a:blip r:embed="rId3" cstate="print"/>
          <a:srcRect/>
          <a:stretch>
            <a:fillRect/>
          </a:stretch>
        </p:blipFill>
        <p:spPr bwMode="auto">
          <a:xfrm>
            <a:off x="5830291" y="3364088"/>
            <a:ext cx="2760554" cy="2528711"/>
          </a:xfrm>
          <a:prstGeom prst="rect">
            <a:avLst/>
          </a:prstGeom>
          <a:noFill/>
        </p:spPr>
      </p:pic>
      <p:sp>
        <p:nvSpPr>
          <p:cNvPr id="7" name="Footer Placeholder 4"/>
          <p:cNvSpPr>
            <a:spLocks noGrp="1"/>
          </p:cNvSpPr>
          <p:nvPr>
            <p:ph type="ftr" sz="quarter" idx="11"/>
          </p:nvPr>
        </p:nvSpPr>
        <p:spPr>
          <a:xfrm>
            <a:off x="2717800" y="6200775"/>
            <a:ext cx="3708400" cy="476250"/>
          </a:xfrm>
        </p:spPr>
        <p:txBody>
          <a:bodyPr/>
          <a:lstStyle/>
          <a:p>
            <a:r>
              <a:rPr lang="en-US" dirty="0" smtClean="0"/>
              <a:t>The Case of Temperament Talent</a:t>
            </a:r>
            <a:endParaRPr lang="en-US" dirty="0"/>
          </a:p>
        </p:txBody>
      </p:sp>
      <p:pic>
        <p:nvPicPr>
          <p:cNvPr id="6" name="Picture 2" descr="Rehearsal Practise And Preparation Film Clap With - Rehearsal Png ..."/>
          <p:cNvPicPr>
            <a:picLocks noChangeAspect="1" noChangeArrowheads="1"/>
          </p:cNvPicPr>
          <p:nvPr/>
        </p:nvPicPr>
        <p:blipFill>
          <a:blip r:embed="rId4" cstate="print"/>
          <a:srcRect/>
          <a:stretch>
            <a:fillRect/>
          </a:stretch>
        </p:blipFill>
        <p:spPr bwMode="auto">
          <a:xfrm>
            <a:off x="1738945" y="3326297"/>
            <a:ext cx="2448604" cy="2544418"/>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 from="(-#ppt_w/2)" to="(#ppt_x)" calcmode="lin" valueType="num">
                                      <p:cBhvr>
                                        <p:cTn id="7" dur="600" fill="hold">
                                          <p:stCondLst>
                                            <p:cond delay="0"/>
                                          </p:stCondLst>
                                        </p:cTn>
                                        <p:tgtEl>
                                          <p:spTgt spid="79874"/>
                                        </p:tgtEl>
                                        <p:attrNameLst>
                                          <p:attrName>ppt_x</p:attrName>
                                        </p:attrNameLst>
                                      </p:cBhvr>
                                    </p:anim>
                                    <p:anim from="0" to="-1.0" calcmode="lin" valueType="num">
                                      <p:cBhvr>
                                        <p:cTn id="8" dur="200" decel="50000" autoRev="1" fill="hold">
                                          <p:stCondLst>
                                            <p:cond delay="600"/>
                                          </p:stCondLst>
                                        </p:cTn>
                                        <p:tgtEl>
                                          <p:spTgt spid="79874"/>
                                        </p:tgtEl>
                                        <p:attrNameLst>
                                          <p:attrName>xshear</p:attrName>
                                        </p:attrNameLst>
                                      </p:cBhvr>
                                    </p:anim>
                                    <p:animScale>
                                      <p:cBhvr>
                                        <p:cTn id="9" dur="200" decel="100000" autoRev="1" fill="hold">
                                          <p:stCondLst>
                                            <p:cond delay="600"/>
                                          </p:stCondLst>
                                        </p:cTn>
                                        <p:tgtEl>
                                          <p:spTgt spid="79874"/>
                                        </p:tgtEl>
                                      </p:cBhvr>
                                      <p:from x="100000" y="100000"/>
                                      <p:to x="80000" y="100000"/>
                                    </p:animScale>
                                    <p:anim by="(#ppt_h/3+#ppt_w*0.1)" calcmode="lin" valueType="num">
                                      <p:cBhvr additive="sum">
                                        <p:cTn id="10" dur="200" decel="100000" autoRev="1" fill="hold">
                                          <p:stCondLst>
                                            <p:cond delay="600"/>
                                          </p:stCondLst>
                                        </p:cTn>
                                        <p:tgtEl>
                                          <p:spTgt spid="7987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543" y="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5AB4"/>
                </a:solidFill>
                <a:effectLst/>
                <a:uLnTx/>
                <a:uFillTx/>
                <a:latin typeface="Arial" charset="0"/>
                <a:ea typeface="+mj-ea"/>
                <a:cs typeface="+mj-cs"/>
              </a:rPr>
              <a:t> </a:t>
            </a:r>
            <a:r>
              <a:rPr kumimoji="0" lang="en-US" sz="2800" b="1" i="0" u="none" strike="noStrike" kern="1200" cap="none" spc="0" normalizeH="0" baseline="0" noProof="0" dirty="0" smtClean="0">
                <a:ln>
                  <a:noFill/>
                </a:ln>
                <a:solidFill>
                  <a:srgbClr val="005AB4"/>
                </a:solidFill>
                <a:effectLst/>
                <a:uLnTx/>
                <a:uFillTx/>
                <a:latin typeface="Arial" charset="0"/>
                <a:ea typeface="+mj-ea"/>
                <a:cs typeface="+mj-cs"/>
              </a:rPr>
              <a:t>Alternative 1: Supportive Confrontation</a:t>
            </a:r>
            <a:r>
              <a:rPr kumimoji="0" lang="en-US" sz="3200" b="0" i="0" u="none" strike="noStrike" kern="1200" cap="none" spc="0" normalizeH="0" baseline="0" noProof="0" dirty="0" smtClean="0">
                <a:ln>
                  <a:noFill/>
                </a:ln>
                <a:solidFill>
                  <a:srgbClr val="005AB4"/>
                </a:solidFill>
                <a:effectLst/>
                <a:uLnTx/>
                <a:uFillTx/>
                <a:latin typeface="Arial" charset="0"/>
                <a:ea typeface="+mj-ea"/>
                <a:cs typeface="+mj-cs"/>
              </a:rPr>
              <a:t/>
            </a:r>
            <a:br>
              <a:rPr kumimoji="0" lang="en-US" sz="3200" b="0" i="0" u="none" strike="noStrike" kern="1200" cap="none" spc="0" normalizeH="0" baseline="0" noProof="0" dirty="0" smtClean="0">
                <a:ln>
                  <a:noFill/>
                </a:ln>
                <a:solidFill>
                  <a:srgbClr val="005AB4"/>
                </a:solidFill>
                <a:effectLst/>
                <a:uLnTx/>
                <a:uFillTx/>
                <a:latin typeface="Arial" charset="0"/>
                <a:ea typeface="+mj-ea"/>
                <a:cs typeface="+mj-cs"/>
              </a:rPr>
            </a:br>
            <a:endParaRPr kumimoji="0" lang="en-US" sz="3200" b="0" i="0" u="none" strike="noStrike" kern="0" cap="none" spc="0" normalizeH="0" baseline="0" noProof="0" dirty="0">
              <a:ln>
                <a:noFill/>
              </a:ln>
              <a:solidFill>
                <a:srgbClr val="005AB4"/>
              </a:solidFill>
              <a:effectLst/>
              <a:uLnTx/>
              <a:uFillTx/>
              <a:latin typeface="+mj-lt"/>
              <a:ea typeface="+mj-ea"/>
              <a:cs typeface="+mj-cs"/>
            </a:endParaRPr>
          </a:p>
        </p:txBody>
      </p:sp>
      <p:sp>
        <p:nvSpPr>
          <p:cNvPr id="5" name="Rectangle 4"/>
          <p:cNvSpPr/>
          <p:nvPr/>
        </p:nvSpPr>
        <p:spPr>
          <a:xfrm>
            <a:off x="135468" y="726258"/>
            <a:ext cx="9008532" cy="3416320"/>
          </a:xfrm>
          <a:prstGeom prst="rect">
            <a:avLst/>
          </a:prstGeom>
        </p:spPr>
        <p:txBody>
          <a:bodyPr wrap="square">
            <a:spAutoFit/>
          </a:bodyPr>
          <a:lstStyle/>
          <a:p>
            <a:r>
              <a:rPr lang="en-US" sz="2400" dirty="0" smtClean="0"/>
              <a:t>Now Bob is ready at his first attempt to confront Ken.   </a:t>
            </a:r>
          </a:p>
          <a:p>
            <a:r>
              <a:rPr lang="en-US" sz="2400" dirty="0" smtClean="0"/>
              <a:t>First Ken needs to made aware of the impact his destructive behavior on the company's environment and preventing the reconstruction process from progressing. </a:t>
            </a:r>
          </a:p>
          <a:p>
            <a:endParaRPr lang="en-US" sz="2400" dirty="0" smtClean="0"/>
          </a:p>
          <a:p>
            <a:r>
              <a:rPr lang="en-US" sz="2400" dirty="0" smtClean="0"/>
              <a:t>                 Bob will need to actively listen to Ken </a:t>
            </a:r>
          </a:p>
          <a:p>
            <a:endParaRPr lang="en-US" sz="2400" dirty="0" smtClean="0"/>
          </a:p>
          <a:p>
            <a:endParaRPr lang="en-US" sz="2400" dirty="0" smtClean="0"/>
          </a:p>
          <a:p>
            <a:r>
              <a:rPr lang="en-US" sz="2400" dirty="0" smtClean="0"/>
              <a:t>	Use "I" statements- fewer "you" statements</a:t>
            </a:r>
            <a:endParaRPr lang="en-US" sz="2400" dirty="0"/>
          </a:p>
        </p:txBody>
      </p:sp>
      <p:pic>
        <p:nvPicPr>
          <p:cNvPr id="77826" name="Picture 2" descr="Dealing with Employee Conflict | How to Solve the Problem"/>
          <p:cNvPicPr>
            <a:picLocks noChangeAspect="1" noChangeArrowheads="1"/>
          </p:cNvPicPr>
          <p:nvPr/>
        </p:nvPicPr>
        <p:blipFill>
          <a:blip r:embed="rId3" cstate="print"/>
          <a:srcRect/>
          <a:stretch>
            <a:fillRect/>
          </a:stretch>
        </p:blipFill>
        <p:spPr bwMode="auto">
          <a:xfrm>
            <a:off x="0" y="675862"/>
            <a:ext cx="9132957" cy="5526156"/>
          </a:xfrm>
          <a:prstGeom prst="rect">
            <a:avLst/>
          </a:prstGeom>
          <a:noFill/>
        </p:spPr>
      </p:pic>
      <p:pic>
        <p:nvPicPr>
          <p:cNvPr id="77830" name="Picture 6" descr="7 Steps to Handle Conflict in Marriage ·"/>
          <p:cNvPicPr>
            <a:picLocks noChangeAspect="1" noChangeArrowheads="1"/>
          </p:cNvPicPr>
          <p:nvPr/>
        </p:nvPicPr>
        <p:blipFill>
          <a:blip r:embed="rId4" cstate="print"/>
          <a:srcRect/>
          <a:stretch>
            <a:fillRect/>
          </a:stretch>
        </p:blipFill>
        <p:spPr bwMode="auto">
          <a:xfrm>
            <a:off x="2287245" y="4255912"/>
            <a:ext cx="3921996" cy="1773828"/>
          </a:xfrm>
          <a:prstGeom prst="rect">
            <a:avLst/>
          </a:prstGeom>
          <a:noFill/>
        </p:spPr>
      </p:pic>
      <p:pic>
        <p:nvPicPr>
          <p:cNvPr id="77832" name="Picture 8" descr="Active Listening: What Is It And How To Improve It - Antonio ..."/>
          <p:cNvPicPr>
            <a:picLocks noChangeAspect="1" noChangeArrowheads="1"/>
          </p:cNvPicPr>
          <p:nvPr/>
        </p:nvPicPr>
        <p:blipFill>
          <a:blip r:embed="rId5" cstate="print"/>
          <a:srcRect/>
          <a:stretch>
            <a:fillRect/>
          </a:stretch>
        </p:blipFill>
        <p:spPr bwMode="auto">
          <a:xfrm>
            <a:off x="180622" y="2280357"/>
            <a:ext cx="1331178" cy="1072444"/>
          </a:xfrm>
          <a:prstGeom prst="rect">
            <a:avLst/>
          </a:prstGeom>
          <a:noFill/>
        </p:spPr>
      </p:pic>
      <p:pic>
        <p:nvPicPr>
          <p:cNvPr id="77834" name="Picture 10" descr="Help Me,I Didn't Understand This !! — Steemit"/>
          <p:cNvPicPr>
            <a:picLocks noChangeAspect="1" noChangeArrowheads="1"/>
          </p:cNvPicPr>
          <p:nvPr/>
        </p:nvPicPr>
        <p:blipFill>
          <a:blip r:embed="rId6" cstate="print"/>
          <a:srcRect/>
          <a:stretch>
            <a:fillRect/>
          </a:stretch>
        </p:blipFill>
        <p:spPr bwMode="auto">
          <a:xfrm>
            <a:off x="7051042" y="1964265"/>
            <a:ext cx="1652692" cy="1219199"/>
          </a:xfrm>
          <a:prstGeom prst="rect">
            <a:avLst/>
          </a:prstGeom>
          <a:noFill/>
        </p:spPr>
      </p:pic>
      <p:sp>
        <p:nvSpPr>
          <p:cNvPr id="9" name="Footer Placeholder 4"/>
          <p:cNvSpPr>
            <a:spLocks noGrp="1"/>
          </p:cNvSpPr>
          <p:nvPr>
            <p:ph type="ftr" sz="quarter" idx="11"/>
          </p:nvPr>
        </p:nvSpPr>
        <p:spPr>
          <a:xfrm>
            <a:off x="2717800" y="6200775"/>
            <a:ext cx="3708400" cy="476250"/>
          </a:xfrm>
        </p:spPr>
        <p:txBody>
          <a:bodyPr/>
          <a:lstStyle/>
          <a:p>
            <a:r>
              <a:rPr lang="en-US" dirty="0" smtClean="0"/>
              <a:t>The Case of Temperament Talent</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77826"/>
                                        </p:tgtEl>
                                      </p:cBhvr>
                                    </p:animEffect>
                                    <p:set>
                                      <p:cBhvr>
                                        <p:cTn id="7" dur="1" fill="hold">
                                          <p:stCondLst>
                                            <p:cond delay="1999"/>
                                          </p:stCondLst>
                                        </p:cTn>
                                        <p:tgtEl>
                                          <p:spTgt spid="778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7834"/>
                                        </p:tgtEl>
                                        <p:attrNameLst>
                                          <p:attrName>style.visibility</p:attrName>
                                        </p:attrNameLst>
                                      </p:cBhvr>
                                      <p:to>
                                        <p:strVal val="visible"/>
                                      </p:to>
                                    </p:set>
                                    <p:anim calcmode="lin" valueType="num">
                                      <p:cBhvr additive="base">
                                        <p:cTn id="12" dur="500" fill="hold"/>
                                        <p:tgtEl>
                                          <p:spTgt spid="77834"/>
                                        </p:tgtEl>
                                        <p:attrNameLst>
                                          <p:attrName>ppt_x</p:attrName>
                                        </p:attrNameLst>
                                      </p:cBhvr>
                                      <p:tavLst>
                                        <p:tav tm="0">
                                          <p:val>
                                            <p:strVal val="#ppt_x"/>
                                          </p:val>
                                        </p:tav>
                                        <p:tav tm="100000">
                                          <p:val>
                                            <p:strVal val="#ppt_x"/>
                                          </p:val>
                                        </p:tav>
                                      </p:tavLst>
                                    </p:anim>
                                    <p:anim calcmode="lin" valueType="num">
                                      <p:cBhvr additive="base">
                                        <p:cTn id="13" dur="500" fill="hold"/>
                                        <p:tgtEl>
                                          <p:spTgt spid="7783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7832"/>
                                        </p:tgtEl>
                                        <p:attrNameLst>
                                          <p:attrName>style.visibility</p:attrName>
                                        </p:attrNameLst>
                                      </p:cBhvr>
                                      <p:to>
                                        <p:strVal val="visible"/>
                                      </p:to>
                                    </p:set>
                                    <p:anim calcmode="lin" valueType="num">
                                      <p:cBhvr additive="base">
                                        <p:cTn id="18" dur="500" fill="hold"/>
                                        <p:tgtEl>
                                          <p:spTgt spid="77832"/>
                                        </p:tgtEl>
                                        <p:attrNameLst>
                                          <p:attrName>ppt_x</p:attrName>
                                        </p:attrNameLst>
                                      </p:cBhvr>
                                      <p:tavLst>
                                        <p:tav tm="0">
                                          <p:val>
                                            <p:strVal val="#ppt_x"/>
                                          </p:val>
                                        </p:tav>
                                        <p:tav tm="100000">
                                          <p:val>
                                            <p:strVal val="#ppt_x"/>
                                          </p:val>
                                        </p:tav>
                                      </p:tavLst>
                                    </p:anim>
                                    <p:anim calcmode="lin" valueType="num">
                                      <p:cBhvr additive="base">
                                        <p:cTn id="19" dur="500" fill="hold"/>
                                        <p:tgtEl>
                                          <p:spTgt spid="778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7830"/>
                                        </p:tgtEl>
                                        <p:attrNameLst>
                                          <p:attrName>style.visibility</p:attrName>
                                        </p:attrNameLst>
                                      </p:cBhvr>
                                      <p:to>
                                        <p:strVal val="visible"/>
                                      </p:to>
                                    </p:set>
                                    <p:anim calcmode="lin" valueType="num">
                                      <p:cBhvr additive="base">
                                        <p:cTn id="24" dur="500" fill="hold"/>
                                        <p:tgtEl>
                                          <p:spTgt spid="77830"/>
                                        </p:tgtEl>
                                        <p:attrNameLst>
                                          <p:attrName>ppt_x</p:attrName>
                                        </p:attrNameLst>
                                      </p:cBhvr>
                                      <p:tavLst>
                                        <p:tav tm="0">
                                          <p:val>
                                            <p:strVal val="#ppt_x"/>
                                          </p:val>
                                        </p:tav>
                                        <p:tav tm="100000">
                                          <p:val>
                                            <p:strVal val="#ppt_x"/>
                                          </p:val>
                                        </p:tav>
                                      </p:tavLst>
                                    </p:anim>
                                    <p:anim calcmode="lin" valueType="num">
                                      <p:cBhvr additive="base">
                                        <p:cTn id="25" dur="500" fill="hold"/>
                                        <p:tgtEl>
                                          <p:spTgt spid="778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4543" y="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5AB4"/>
                </a:solidFill>
                <a:effectLst/>
                <a:uLnTx/>
                <a:uFillTx/>
                <a:latin typeface="Arial" charset="0"/>
                <a:ea typeface="+mj-ea"/>
                <a:cs typeface="+mj-cs"/>
              </a:rPr>
              <a:t> </a:t>
            </a:r>
            <a:r>
              <a:rPr kumimoji="0" lang="en-US" sz="2800" b="1" i="0" u="none" strike="noStrike" kern="1200" cap="none" spc="0" normalizeH="0" baseline="0" noProof="0" dirty="0" smtClean="0">
                <a:ln>
                  <a:noFill/>
                </a:ln>
                <a:solidFill>
                  <a:srgbClr val="005AB4"/>
                </a:solidFill>
                <a:effectLst/>
                <a:uLnTx/>
                <a:uFillTx/>
                <a:latin typeface="Arial" charset="0"/>
                <a:ea typeface="+mj-ea"/>
                <a:cs typeface="+mj-cs"/>
              </a:rPr>
              <a:t>Alternative 1: Supportive Confrontation</a:t>
            </a:r>
            <a:r>
              <a:rPr kumimoji="0" lang="en-US" sz="3200" b="0" i="0" u="none" strike="noStrike" kern="1200" cap="none" spc="0" normalizeH="0" baseline="0" noProof="0" dirty="0" smtClean="0">
                <a:ln>
                  <a:noFill/>
                </a:ln>
                <a:solidFill>
                  <a:srgbClr val="005AB4"/>
                </a:solidFill>
                <a:effectLst/>
                <a:uLnTx/>
                <a:uFillTx/>
                <a:latin typeface="Arial" charset="0"/>
                <a:ea typeface="+mj-ea"/>
                <a:cs typeface="+mj-cs"/>
              </a:rPr>
              <a:t/>
            </a:r>
            <a:br>
              <a:rPr kumimoji="0" lang="en-US" sz="3200" b="0" i="0" u="none" strike="noStrike" kern="1200" cap="none" spc="0" normalizeH="0" baseline="0" noProof="0" dirty="0" smtClean="0">
                <a:ln>
                  <a:noFill/>
                </a:ln>
                <a:solidFill>
                  <a:srgbClr val="005AB4"/>
                </a:solidFill>
                <a:effectLst/>
                <a:uLnTx/>
                <a:uFillTx/>
                <a:latin typeface="Arial" charset="0"/>
                <a:ea typeface="+mj-ea"/>
                <a:cs typeface="+mj-cs"/>
              </a:rPr>
            </a:br>
            <a:endParaRPr kumimoji="0" lang="en-US" sz="3200" b="0" i="0" u="none" strike="noStrike" kern="0" cap="none" spc="0" normalizeH="0" baseline="0" noProof="0" dirty="0">
              <a:ln>
                <a:noFill/>
              </a:ln>
              <a:solidFill>
                <a:srgbClr val="005AB4"/>
              </a:solidFill>
              <a:effectLst/>
              <a:uLnTx/>
              <a:uFillTx/>
              <a:latin typeface="+mj-lt"/>
              <a:ea typeface="+mj-ea"/>
              <a:cs typeface="+mj-cs"/>
            </a:endParaRPr>
          </a:p>
        </p:txBody>
      </p:sp>
      <p:sp>
        <p:nvSpPr>
          <p:cNvPr id="5" name="Rectangle 4"/>
          <p:cNvSpPr/>
          <p:nvPr/>
        </p:nvSpPr>
        <p:spPr>
          <a:xfrm>
            <a:off x="135468" y="726258"/>
            <a:ext cx="9008532" cy="1837426"/>
          </a:xfrm>
          <a:prstGeom prst="rect">
            <a:avLst/>
          </a:prstGeom>
        </p:spPr>
        <p:txBody>
          <a:bodyPr wrap="square">
            <a:spAutoFit/>
          </a:bodyPr>
          <a:lstStyle/>
          <a:p>
            <a:r>
              <a:rPr lang="en-US" sz="2400" dirty="0" smtClean="0"/>
              <a:t>This may take several attempts and will take time. If it works he will need to follow through to determine if solutions are working both short term and long term.  </a:t>
            </a:r>
          </a:p>
          <a:p>
            <a:pPr>
              <a:spcBef>
                <a:spcPct val="30000"/>
              </a:spcBef>
              <a:defRPr/>
            </a:pPr>
            <a:r>
              <a:rPr lang="en-US" dirty="0" smtClean="0"/>
              <a:t>	</a:t>
            </a:r>
          </a:p>
          <a:p>
            <a:r>
              <a:rPr lang="en-US" dirty="0" smtClean="0"/>
              <a:t>	</a:t>
            </a:r>
          </a:p>
        </p:txBody>
      </p:sp>
      <p:pic>
        <p:nvPicPr>
          <p:cNvPr id="75778" name="Picture 2" descr="Following Your Follow Up | Carney Sandoe &amp; Associates"/>
          <p:cNvPicPr>
            <a:picLocks noChangeAspect="1" noChangeArrowheads="1"/>
          </p:cNvPicPr>
          <p:nvPr/>
        </p:nvPicPr>
        <p:blipFill>
          <a:blip r:embed="rId3" cstate="print"/>
          <a:srcRect/>
          <a:stretch>
            <a:fillRect/>
          </a:stretch>
        </p:blipFill>
        <p:spPr bwMode="auto">
          <a:xfrm>
            <a:off x="553155" y="2670668"/>
            <a:ext cx="3759201" cy="3323731"/>
          </a:xfrm>
          <a:prstGeom prst="rect">
            <a:avLst/>
          </a:prstGeom>
          <a:noFill/>
        </p:spPr>
      </p:pic>
      <p:pic>
        <p:nvPicPr>
          <p:cNvPr id="75780" name="Picture 4" descr="Share clipart conflict, Picture #216008 share clipart conflict"/>
          <p:cNvPicPr>
            <a:picLocks noChangeAspect="1" noChangeArrowheads="1"/>
          </p:cNvPicPr>
          <p:nvPr/>
        </p:nvPicPr>
        <p:blipFill>
          <a:blip r:embed="rId4" cstate="print"/>
          <a:srcRect/>
          <a:stretch>
            <a:fillRect/>
          </a:stretch>
        </p:blipFill>
        <p:spPr bwMode="auto">
          <a:xfrm>
            <a:off x="4746733" y="2694671"/>
            <a:ext cx="3612444" cy="3316464"/>
          </a:xfrm>
          <a:prstGeom prst="rect">
            <a:avLst/>
          </a:prstGeom>
          <a:noFill/>
        </p:spPr>
      </p:pic>
      <p:sp>
        <p:nvSpPr>
          <p:cNvPr id="6" name="Footer Placeholder 4"/>
          <p:cNvSpPr>
            <a:spLocks noGrp="1"/>
          </p:cNvSpPr>
          <p:nvPr>
            <p:ph type="ftr" sz="quarter" idx="11"/>
          </p:nvPr>
        </p:nvSpPr>
        <p:spPr>
          <a:xfrm>
            <a:off x="2717800" y="6200775"/>
            <a:ext cx="3708400" cy="476250"/>
          </a:xfrm>
        </p:spPr>
        <p:txBody>
          <a:bodyPr/>
          <a:lstStyle/>
          <a:p>
            <a:r>
              <a:rPr lang="en-US" dirty="0" smtClean="0"/>
              <a:t>The Case of Temperament Talent</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75778"/>
                                        </p:tgtEl>
                                        <p:attrNameLst>
                                          <p:attrName>style.visibility</p:attrName>
                                        </p:attrNameLst>
                                      </p:cBhvr>
                                      <p:to>
                                        <p:strVal val="visible"/>
                                      </p:to>
                                    </p:set>
                                    <p:animEffect transition="in" filter="fade">
                                      <p:cBhvr>
                                        <p:cTn id="16" dur="100"/>
                                        <p:tgtEl>
                                          <p:spTgt spid="75778"/>
                                        </p:tgtEl>
                                      </p:cBhvr>
                                    </p:animEffect>
                                    <p:anim calcmode="lin" valueType="num">
                                      <p:cBhvr>
                                        <p:cTn id="17" dur="400" fill="hold"/>
                                        <p:tgtEl>
                                          <p:spTgt spid="75778"/>
                                        </p:tgtEl>
                                        <p:attrNameLst>
                                          <p:attrName>ppt_x</p:attrName>
                                        </p:attrNameLst>
                                      </p:cBhvr>
                                      <p:tavLst>
                                        <p:tav tm="0">
                                          <p:val>
                                            <p:strVal val="#ppt_x"/>
                                          </p:val>
                                        </p:tav>
                                        <p:tav tm="100000">
                                          <p:val>
                                            <p:strVal val="#ppt_x"/>
                                          </p:val>
                                        </p:tav>
                                      </p:tavLst>
                                    </p:anim>
                                    <p:anim calcmode="lin" valueType="num">
                                      <p:cBhvr>
                                        <p:cTn id="18" dur="400" fill="hold"/>
                                        <p:tgtEl>
                                          <p:spTgt spid="75778"/>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577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577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nodeType="withEffect">
                                  <p:stCondLst>
                                    <p:cond delay="0"/>
                                  </p:stCondLst>
                                  <p:childTnLst>
                                    <p:set>
                                      <p:cBhvr>
                                        <p:cTn id="22" dur="1" fill="hold">
                                          <p:stCondLst>
                                            <p:cond delay="0"/>
                                          </p:stCondLst>
                                        </p:cTn>
                                        <p:tgtEl>
                                          <p:spTgt spid="75780"/>
                                        </p:tgtEl>
                                        <p:attrNameLst>
                                          <p:attrName>style.visibility</p:attrName>
                                        </p:attrNameLst>
                                      </p:cBhvr>
                                      <p:to>
                                        <p:strVal val="visible"/>
                                      </p:to>
                                    </p:set>
                                    <p:animEffect transition="in" filter="fade">
                                      <p:cBhvr>
                                        <p:cTn id="23" dur="100"/>
                                        <p:tgtEl>
                                          <p:spTgt spid="75780"/>
                                        </p:tgtEl>
                                      </p:cBhvr>
                                    </p:animEffect>
                                    <p:anim calcmode="lin" valueType="num">
                                      <p:cBhvr>
                                        <p:cTn id="24" dur="400" fill="hold"/>
                                        <p:tgtEl>
                                          <p:spTgt spid="75780"/>
                                        </p:tgtEl>
                                        <p:attrNameLst>
                                          <p:attrName>ppt_x</p:attrName>
                                        </p:attrNameLst>
                                      </p:cBhvr>
                                      <p:tavLst>
                                        <p:tav tm="0">
                                          <p:val>
                                            <p:strVal val="#ppt_x"/>
                                          </p:val>
                                        </p:tav>
                                        <p:tav tm="100000">
                                          <p:val>
                                            <p:strVal val="#ppt_x"/>
                                          </p:val>
                                        </p:tav>
                                      </p:tavLst>
                                    </p:anim>
                                    <p:anim calcmode="lin" valueType="num">
                                      <p:cBhvr>
                                        <p:cTn id="25" dur="400" fill="hold"/>
                                        <p:tgtEl>
                                          <p:spTgt spid="75780"/>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578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578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68166"/>
            <a:ext cx="8229600" cy="1143000"/>
          </a:xfrm>
          <a:prstGeom prst="rect">
            <a:avLst/>
          </a:prstGeom>
        </p:spPr>
        <p:txBody>
          <a:bodyPr/>
          <a:lstStyle/>
          <a:p>
            <a:pPr lvl="0" algn="ctr">
              <a:defRPr/>
            </a:pPr>
            <a:r>
              <a:rPr kumimoji="0" lang="en-US" sz="8800" b="1" i="0" u="none" strike="noStrike" kern="1200" cap="none" spc="0" normalizeH="0" baseline="0" noProof="0" dirty="0" smtClean="0">
                <a:ln>
                  <a:noFill/>
                </a:ln>
                <a:solidFill>
                  <a:srgbClr val="005AB4"/>
                </a:solidFill>
                <a:effectLst/>
                <a:uLnTx/>
                <a:uFillTx/>
                <a:latin typeface="Arial" charset="0"/>
                <a:ea typeface="+mj-ea"/>
                <a:cs typeface="+mj-cs"/>
              </a:rPr>
              <a:t> </a:t>
            </a:r>
            <a:r>
              <a:rPr kumimoji="0" lang="en-US" sz="5400" b="1" i="0" u="none" strike="noStrike" kern="1200" cap="none" spc="0" normalizeH="0" baseline="0" noProof="0" dirty="0" smtClean="0">
                <a:ln>
                  <a:noFill/>
                </a:ln>
                <a:solidFill>
                  <a:schemeClr val="tx2"/>
                </a:solidFill>
                <a:effectLst/>
                <a:uLnTx/>
                <a:uFillTx/>
                <a:latin typeface="Arial" charset="0"/>
                <a:ea typeface="+mj-ea"/>
                <a:cs typeface="+mj-cs"/>
              </a:rPr>
              <a:t>Alternative 2: </a:t>
            </a:r>
            <a:r>
              <a:rPr lang="en-US" sz="5400" b="1" dirty="0" smtClean="0"/>
              <a:t>Integrative Negotiation-BATNA </a:t>
            </a:r>
            <a:r>
              <a:rPr kumimoji="0" lang="en-US" sz="6000" b="0" i="0" u="none" strike="noStrike" kern="1200" cap="none" spc="0" normalizeH="0" baseline="0" noProof="0" dirty="0" smtClean="0">
                <a:ln>
                  <a:noFill/>
                </a:ln>
                <a:solidFill>
                  <a:schemeClr val="tx2"/>
                </a:solidFill>
                <a:effectLst/>
                <a:uLnTx/>
                <a:uFillTx/>
                <a:latin typeface="Arial" charset="0"/>
                <a:ea typeface="+mj-ea"/>
                <a:cs typeface="+mj-cs"/>
              </a:rPr>
              <a:t/>
            </a:r>
            <a:br>
              <a:rPr kumimoji="0" lang="en-US" sz="6000" b="0" i="0" u="none" strike="noStrike" kern="1200" cap="none" spc="0" normalizeH="0" baseline="0" noProof="0" dirty="0" smtClean="0">
                <a:ln>
                  <a:noFill/>
                </a:ln>
                <a:solidFill>
                  <a:schemeClr val="tx2"/>
                </a:solidFill>
                <a:effectLst/>
                <a:uLnTx/>
                <a:uFillTx/>
                <a:latin typeface="Arial" charset="0"/>
                <a:ea typeface="+mj-ea"/>
                <a:cs typeface="+mj-cs"/>
              </a:rPr>
            </a:br>
            <a:endParaRPr kumimoji="0" lang="en-US" sz="6000" b="0" i="0" u="none" strike="noStrike" kern="0" cap="none" spc="0" normalizeH="0" baseline="0" noProof="0" dirty="0">
              <a:ln>
                <a:noFill/>
              </a:ln>
              <a:solidFill>
                <a:schemeClr val="tx2"/>
              </a:solidFill>
              <a:effectLst/>
              <a:uLnTx/>
              <a:uFillTx/>
              <a:latin typeface="+mj-lt"/>
              <a:ea typeface="+mj-ea"/>
              <a:cs typeface="+mj-cs"/>
            </a:endParaRPr>
          </a:p>
        </p:txBody>
      </p:sp>
      <p:sp>
        <p:nvSpPr>
          <p:cNvPr id="6" name="Footer Placeholder 5"/>
          <p:cNvSpPr>
            <a:spLocks noGrp="1"/>
          </p:cNvSpPr>
          <p:nvPr>
            <p:ph type="ftr" sz="quarter" idx="11"/>
          </p:nvPr>
        </p:nvSpPr>
        <p:spPr>
          <a:xfrm>
            <a:off x="2665548" y="6381750"/>
            <a:ext cx="3708400" cy="476250"/>
          </a:xfrm>
        </p:spPr>
        <p:txBody>
          <a:bodyPr/>
          <a:lstStyle/>
          <a:p>
            <a:r>
              <a:rPr lang="en-US" dirty="0" smtClean="0"/>
              <a:t>The Case of Temperament Talent</a:t>
            </a:r>
            <a:endParaRPr lang="en-US" dirty="0"/>
          </a:p>
        </p:txBody>
      </p:sp>
      <p:pic>
        <p:nvPicPr>
          <p:cNvPr id="7" name="Picture 4" descr="How BATNA Influences Power During Negotiations - Video &amp; Lesson ..."/>
          <p:cNvPicPr>
            <a:picLocks noChangeAspect="1" noChangeArrowheads="1"/>
          </p:cNvPicPr>
          <p:nvPr/>
        </p:nvPicPr>
        <p:blipFill>
          <a:blip r:embed="rId2" cstate="print"/>
          <a:srcRect/>
          <a:stretch>
            <a:fillRect/>
          </a:stretch>
        </p:blipFill>
        <p:spPr bwMode="auto">
          <a:xfrm>
            <a:off x="1431235" y="3221747"/>
            <a:ext cx="6050302" cy="2855516"/>
          </a:xfrm>
          <a:prstGeom prst="rect">
            <a:avLst/>
          </a:prstGeom>
          <a:noFill/>
        </p:spPr>
      </p:pic>
      <p:sp>
        <p:nvSpPr>
          <p:cNvPr id="5" name="Rectangle 4"/>
          <p:cNvSpPr/>
          <p:nvPr/>
        </p:nvSpPr>
        <p:spPr>
          <a:xfrm>
            <a:off x="2021983" y="0"/>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0"/>
            <a:ext cx="8229600" cy="1143000"/>
          </a:xfrm>
        </p:spPr>
        <p:txBody>
          <a:bodyPr/>
          <a:lstStyle/>
          <a:p>
            <a:r>
              <a:rPr lang="en-US" b="1" kern="1200" dirty="0" smtClean="0">
                <a:latin typeface="Arial" charset="0"/>
              </a:rPr>
              <a:t> </a:t>
            </a:r>
            <a:r>
              <a:rPr lang="en-US" sz="2800" b="1" kern="1200" dirty="0" smtClean="0">
                <a:latin typeface="Arial" charset="0"/>
              </a:rPr>
              <a:t>Alternative 2: Integrative Negotiation-BATNA</a:t>
            </a:r>
            <a:r>
              <a:rPr lang="en-US" kern="1200" dirty="0" smtClean="0">
                <a:latin typeface="Arial" charset="0"/>
              </a:rPr>
              <a:t/>
            </a:r>
            <a:br>
              <a:rPr lang="en-US" kern="1200" dirty="0" smtClean="0">
                <a:latin typeface="Arial" charset="0"/>
              </a:rPr>
            </a:br>
            <a:endParaRPr lang="en-US" dirty="0"/>
          </a:p>
        </p:txBody>
      </p:sp>
      <p:sp>
        <p:nvSpPr>
          <p:cNvPr id="8" name="Footer Placeholder 5"/>
          <p:cNvSpPr>
            <a:spLocks noGrp="1"/>
          </p:cNvSpPr>
          <p:nvPr>
            <p:ph type="ftr" sz="quarter" idx="11"/>
          </p:nvPr>
        </p:nvSpPr>
        <p:spPr>
          <a:xfrm>
            <a:off x="2665548" y="6381750"/>
            <a:ext cx="3708400" cy="476250"/>
          </a:xfrm>
        </p:spPr>
        <p:txBody>
          <a:bodyPr/>
          <a:lstStyle/>
          <a:p>
            <a:r>
              <a:rPr lang="en-US" dirty="0" smtClean="0"/>
              <a:t>The Case of Temperament Talent</a:t>
            </a:r>
            <a:endParaRPr lang="en-US" dirty="0"/>
          </a:p>
        </p:txBody>
      </p:sp>
      <p:graphicFrame>
        <p:nvGraphicFramePr>
          <p:cNvPr id="12" name="Diagram 11"/>
          <p:cNvGraphicFramePr/>
          <p:nvPr/>
        </p:nvGraphicFramePr>
        <p:xfrm>
          <a:off x="0" y="724254"/>
          <a:ext cx="6117021" cy="532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What is BATNA? Concept &amp; Importance of BATNA in Negotiation"/>
          <p:cNvPicPr>
            <a:picLocks noChangeAspect="1" noChangeArrowheads="1"/>
          </p:cNvPicPr>
          <p:nvPr/>
        </p:nvPicPr>
        <p:blipFill>
          <a:blip r:embed="rId8" cstate="print"/>
          <a:srcRect/>
          <a:stretch>
            <a:fillRect/>
          </a:stretch>
        </p:blipFill>
        <p:spPr bwMode="auto">
          <a:xfrm>
            <a:off x="6285186" y="1013009"/>
            <a:ext cx="2858814" cy="2281983"/>
          </a:xfrm>
          <a:prstGeom prst="rect">
            <a:avLst/>
          </a:prstGeom>
          <a:noFill/>
        </p:spPr>
      </p:pic>
      <p:pic>
        <p:nvPicPr>
          <p:cNvPr id="30724" name="Picture 4" descr="Respiratory Physiology MGL8"/>
          <p:cNvPicPr>
            <a:picLocks noChangeAspect="1" noChangeArrowheads="1" noCrop="1"/>
          </p:cNvPicPr>
          <p:nvPr/>
        </p:nvPicPr>
        <p:blipFill>
          <a:blip r:embed="rId9" cstate="print"/>
          <a:srcRect/>
          <a:stretch>
            <a:fillRect/>
          </a:stretch>
        </p:blipFill>
        <p:spPr bwMode="auto">
          <a:xfrm>
            <a:off x="6068287" y="3498573"/>
            <a:ext cx="3075713" cy="2616407"/>
          </a:xfrm>
          <a:prstGeom prst="rect">
            <a:avLst/>
          </a:prstGeom>
          <a:noFill/>
        </p:spPr>
      </p:pic>
      <p:sp>
        <p:nvSpPr>
          <p:cNvPr id="13" name="&quot;No&quot; Symbol 12"/>
          <p:cNvSpPr/>
          <p:nvPr/>
        </p:nvSpPr>
        <p:spPr>
          <a:xfrm>
            <a:off x="6267821" y="3712892"/>
            <a:ext cx="2690648" cy="21336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26" name="Picture 6" descr="Free Picture Of Check Mark, Download Free Clip Art, Free Clip Art ..."/>
          <p:cNvPicPr>
            <a:picLocks noChangeAspect="1" noChangeArrowheads="1"/>
          </p:cNvPicPr>
          <p:nvPr/>
        </p:nvPicPr>
        <p:blipFill>
          <a:blip r:embed="rId10" cstate="print"/>
          <a:srcRect/>
          <a:stretch>
            <a:fillRect/>
          </a:stretch>
        </p:blipFill>
        <p:spPr bwMode="auto">
          <a:xfrm>
            <a:off x="6811618" y="1005911"/>
            <a:ext cx="1842052" cy="2121604"/>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1000" fill="hold"/>
                                        <p:tgtEl>
                                          <p:spTgt spid="30726"/>
                                        </p:tgtEl>
                                        <p:attrNameLst>
                                          <p:attrName>ppt_w</p:attrName>
                                        </p:attrNameLst>
                                      </p:cBhvr>
                                      <p:tavLst>
                                        <p:tav tm="0">
                                          <p:val>
                                            <p:fltVal val="0"/>
                                          </p:val>
                                        </p:tav>
                                        <p:tav tm="100000">
                                          <p:val>
                                            <p:strVal val="#ppt_w"/>
                                          </p:val>
                                        </p:tav>
                                      </p:tavLst>
                                    </p:anim>
                                    <p:anim calcmode="lin" valueType="num">
                                      <p:cBhvr>
                                        <p:cTn id="8" dur="1000" fill="hold"/>
                                        <p:tgtEl>
                                          <p:spTgt spid="30726"/>
                                        </p:tgtEl>
                                        <p:attrNameLst>
                                          <p:attrName>ppt_h</p:attrName>
                                        </p:attrNameLst>
                                      </p:cBhvr>
                                      <p:tavLst>
                                        <p:tav tm="0">
                                          <p:val>
                                            <p:fltVal val="0"/>
                                          </p:val>
                                        </p:tav>
                                        <p:tav tm="100000">
                                          <p:val>
                                            <p:strVal val="#ppt_h"/>
                                          </p:val>
                                        </p:tav>
                                      </p:tavLst>
                                    </p:anim>
                                    <p:anim calcmode="lin" valueType="num">
                                      <p:cBhvr>
                                        <p:cTn id="9" dur="1000" fill="hold"/>
                                        <p:tgtEl>
                                          <p:spTgt spid="307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smtClean="0"/>
              <a:t>The Case of Temperament Talent</a:t>
            </a:r>
            <a:endParaRPr lang="en-US" dirty="0"/>
          </a:p>
        </p:txBody>
      </p:sp>
      <p:sp>
        <p:nvSpPr>
          <p:cNvPr id="10242" name="Rectangle 2"/>
          <p:cNvSpPr>
            <a:spLocks noGrp="1" noChangeArrowheads="1"/>
          </p:cNvSpPr>
          <p:nvPr>
            <p:ph type="title"/>
          </p:nvPr>
        </p:nvSpPr>
        <p:spPr/>
        <p:txBody>
          <a:bodyPr/>
          <a:lstStyle/>
          <a:p>
            <a:r>
              <a:rPr lang="en-US" dirty="0" smtClean="0"/>
              <a:t>Outline</a:t>
            </a:r>
            <a:endParaRPr lang="en-US" dirty="0"/>
          </a:p>
        </p:txBody>
      </p:sp>
      <p:sp>
        <p:nvSpPr>
          <p:cNvPr id="10243" name="Rectangle 3"/>
          <p:cNvSpPr>
            <a:spLocks noGrp="1" noChangeArrowheads="1"/>
          </p:cNvSpPr>
          <p:nvPr>
            <p:ph type="body" idx="1"/>
          </p:nvPr>
        </p:nvSpPr>
        <p:spPr>
          <a:xfrm>
            <a:off x="0" y="712765"/>
            <a:ext cx="8431213" cy="3443288"/>
          </a:xfrm>
          <a:noFill/>
        </p:spPr>
        <p:txBody>
          <a:bodyPr/>
          <a:lstStyle/>
          <a:p>
            <a:pPr marL="276225" indent="-276225">
              <a:spcAft>
                <a:spcPct val="75000"/>
              </a:spcAft>
              <a:buClr>
                <a:srgbClr val="FF9900"/>
              </a:buClr>
            </a:pPr>
            <a:r>
              <a:rPr lang="en-US" sz="2800" dirty="0" smtClean="0"/>
              <a:t>1.Background:</a:t>
            </a:r>
          </a:p>
          <a:p>
            <a:pPr marL="276225" indent="-276225">
              <a:spcAft>
                <a:spcPct val="75000"/>
              </a:spcAft>
              <a:buClr>
                <a:srgbClr val="FF9900"/>
              </a:buClr>
            </a:pPr>
            <a:r>
              <a:rPr lang="en-US" sz="2800" dirty="0" smtClean="0"/>
              <a:t>2.Problem Statement:</a:t>
            </a:r>
          </a:p>
          <a:p>
            <a:pPr marL="276225" indent="-276225">
              <a:spcAft>
                <a:spcPct val="75000"/>
              </a:spcAft>
              <a:buClr>
                <a:srgbClr val="FF9900"/>
              </a:buClr>
            </a:pPr>
            <a:r>
              <a:rPr lang="en-US" sz="2800" dirty="0" smtClean="0"/>
              <a:t>3. Analysis and Alternatives:</a:t>
            </a:r>
          </a:p>
          <a:p>
            <a:pPr marL="276225" indent="-276225">
              <a:spcAft>
                <a:spcPct val="75000"/>
              </a:spcAft>
              <a:buClr>
                <a:srgbClr val="FF9900"/>
              </a:buClr>
            </a:pPr>
            <a:r>
              <a:rPr lang="en-US" sz="2800" dirty="0" smtClean="0"/>
              <a:t>4.Recommendations:</a:t>
            </a:r>
            <a:endParaRPr lang="en-US" sz="2800" dirty="0"/>
          </a:p>
        </p:txBody>
      </p:sp>
      <p:sp>
        <p:nvSpPr>
          <p:cNvPr id="10244" name="Rectangle 4"/>
          <p:cNvSpPr>
            <a:spLocks noChangeArrowheads="1"/>
          </p:cNvSpPr>
          <p:nvPr/>
        </p:nvSpPr>
        <p:spPr bwMode="auto">
          <a:xfrm>
            <a:off x="3418449" y="4441288"/>
            <a:ext cx="4505178" cy="873125"/>
          </a:xfrm>
          <a:prstGeom prst="rect">
            <a:avLst/>
          </a:prstGeom>
          <a:noFill/>
          <a:ln w="9525">
            <a:noFill/>
            <a:miter lim="800000"/>
            <a:headEnd/>
            <a:tailEnd/>
          </a:ln>
          <a:effectLst/>
        </p:spPr>
        <p:txBody>
          <a:bodyPr anchorCtr="1"/>
          <a:lstStyle/>
          <a:p>
            <a:pPr>
              <a:spcBef>
                <a:spcPct val="20000"/>
              </a:spcBef>
            </a:pPr>
            <a:endParaRPr lang="en-US" sz="2400" dirty="0"/>
          </a:p>
        </p:txBody>
      </p:sp>
      <p:sp>
        <p:nvSpPr>
          <p:cNvPr id="8" name="Rectangle 7"/>
          <p:cNvSpPr/>
          <p:nvPr/>
        </p:nvSpPr>
        <p:spPr>
          <a:xfrm>
            <a:off x="2021983" y="0"/>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pic>
        <p:nvPicPr>
          <p:cNvPr id="17412" name="Picture 4" descr="Image result for power luxury boat clipart"/>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
        <p:nvSpPr>
          <p:cNvPr id="9" name="Rectangle 8"/>
          <p:cNvSpPr/>
          <p:nvPr/>
        </p:nvSpPr>
        <p:spPr>
          <a:xfrm>
            <a:off x="2437730" y="304466"/>
            <a:ext cx="4258491"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Tidewater Corporation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28616" y="4499818"/>
            <a:ext cx="6766560" cy="1754326"/>
          </a:xfrm>
          <a:prstGeom prst="rect">
            <a:avLst/>
          </a:prstGeom>
          <a:noFill/>
        </p:spPr>
        <p:txBody>
          <a:bodyPr wrap="square" lIns="91440" tIns="45720" rIns="91440" bIns="45720">
            <a:spAutoFit/>
          </a:bodyPr>
          <a:lstStyle/>
          <a:p>
            <a:pPr algn="ctr"/>
            <a:r>
              <a:rPr lang="en-US" sz="5400" dirty="0" smtClean="0">
                <a:solidFill>
                  <a:schemeClr val="accent4">
                    <a:lumMod val="10000"/>
                  </a:schemeClr>
                </a:solidFill>
              </a:rPr>
              <a:t>Manufacturer of luxury power</a:t>
            </a:r>
            <a:r>
              <a:rPr lang="en-US" sz="5400" dirty="0" smtClean="0"/>
              <a:t> </a:t>
            </a:r>
            <a:r>
              <a:rPr lang="en-US" sz="5400" dirty="0" smtClean="0">
                <a:solidFill>
                  <a:schemeClr val="accent4">
                    <a:lumMod val="10000"/>
                  </a:schemeClr>
                </a:solidFill>
              </a:rPr>
              <a:t>boats</a:t>
            </a:r>
            <a:endParaRPr lang="en-US" sz="5400" b="1" cap="none" spc="0" dirty="0">
              <a:ln w="10541" cmpd="sng">
                <a:solidFill>
                  <a:schemeClr val="accent1">
                    <a:shade val="88000"/>
                    <a:satMod val="110000"/>
                  </a:schemeClr>
                </a:solidFill>
                <a:prstDash val="solid"/>
              </a:ln>
              <a:solidFill>
                <a:schemeClr val="accent4">
                  <a:lumMod val="10000"/>
                </a:schemeClr>
              </a:solidFill>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10243">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0243">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10243">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10243">
                                            <p:txEl>
                                              <p:pRg st="2" end="2"/>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5" dur="500"/>
                                        <p:tgtEl>
                                          <p:spTgt spid="10243">
                                            <p:txEl>
                                              <p:pRg st="3" end="3"/>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10243">
                                            <p:txEl>
                                              <p:pRg st="3" end="3"/>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 presetClass="emph" presetSubtype="2" fill="hold" nodeType="clickEffect">
                                  <p:stCondLst>
                                    <p:cond delay="0"/>
                                  </p:stCondLst>
                                  <p:childTnLst>
                                    <p:anim to="1.5" calcmode="lin" valueType="num">
                                      <p:cBhvr override="childStyle">
                                        <p:cTn id="20" dur="2000" fill="hold"/>
                                        <p:tgtEl>
                                          <p:spTgt spid="10243">
                                            <p:txEl>
                                              <p:pRg st="0" end="0"/>
                                            </p:txEl>
                                          </p:spTgt>
                                        </p:tgtEl>
                                        <p:attrNameLst>
                                          <p:attrName>style.fontSize</p:attrName>
                                        </p:attrNameLst>
                                      </p:cBhvr>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412"/>
                                        </p:tgtEl>
                                        <p:attrNameLst>
                                          <p:attrName>style.visibility</p:attrName>
                                        </p:attrNameLst>
                                      </p:cBhvr>
                                      <p:to>
                                        <p:strVal val="visible"/>
                                      </p:to>
                                    </p:set>
                                    <p:animEffect transition="in" filter="fade">
                                      <p:cBhvr>
                                        <p:cTn id="25" dur="2000"/>
                                        <p:tgtEl>
                                          <p:spTgt spid="174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 calcmode="lin" valueType="num">
                                      <p:cBhvr additive="base">
                                        <p:cTn id="3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00417" y="3178629"/>
          <a:ext cx="8630432" cy="2946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620485" y="805543"/>
            <a:ext cx="8229600" cy="1143000"/>
          </a:xfrm>
          <a:prstGeom prst="rect">
            <a:avLst/>
          </a:prstGeom>
        </p:spPr>
        <p:txBody>
          <a:bodyPr/>
          <a:lstStyle/>
          <a:p>
            <a:r>
              <a:rPr lang="en-US" sz="3200" dirty="0" smtClean="0"/>
              <a:t>In order for integrative negotiation to be successful legitimacy, clear communication, and complete commitment to preserve relationships is required. </a:t>
            </a:r>
          </a:p>
        </p:txBody>
      </p:sp>
      <p:sp>
        <p:nvSpPr>
          <p:cNvPr id="8" name="Footer Placeholder 5"/>
          <p:cNvSpPr>
            <a:spLocks noGrp="1"/>
          </p:cNvSpPr>
          <p:nvPr>
            <p:ph type="ftr" sz="quarter" idx="11"/>
          </p:nvPr>
        </p:nvSpPr>
        <p:spPr>
          <a:xfrm>
            <a:off x="2665548" y="6381750"/>
            <a:ext cx="3708400" cy="476250"/>
          </a:xfrm>
        </p:spPr>
        <p:txBody>
          <a:bodyPr/>
          <a:lstStyle/>
          <a:p>
            <a:r>
              <a:rPr lang="en-US" dirty="0" smtClean="0"/>
              <a:t>The Case of Temperament Talent</a:t>
            </a:r>
            <a:endParaRPr lang="en-US" dirty="0"/>
          </a:p>
        </p:txBody>
      </p:sp>
      <p:sp>
        <p:nvSpPr>
          <p:cNvPr id="9" name="Title 1"/>
          <p:cNvSpPr txBox="1">
            <a:spLocks/>
          </p:cNvSpPr>
          <p:nvPr/>
        </p:nvSpPr>
        <p:spPr>
          <a:xfrm>
            <a:off x="424543" y="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rgbClr val="005AB4"/>
                </a:solidFill>
                <a:effectLst/>
                <a:uLnTx/>
                <a:uFillTx/>
                <a:latin typeface="Arial" charset="0"/>
                <a:ea typeface="+mj-ea"/>
                <a:cs typeface="+mj-cs"/>
              </a:rPr>
              <a:t> </a:t>
            </a:r>
            <a:r>
              <a:rPr kumimoji="0" lang="en-US" sz="2800" b="1" i="0" u="none" strike="noStrike" kern="1200" cap="none" spc="0" normalizeH="0" baseline="0" noProof="0" smtClean="0">
                <a:ln>
                  <a:noFill/>
                </a:ln>
                <a:solidFill>
                  <a:srgbClr val="005AB4"/>
                </a:solidFill>
                <a:effectLst/>
                <a:uLnTx/>
                <a:uFillTx/>
                <a:latin typeface="Arial" charset="0"/>
                <a:ea typeface="+mj-ea"/>
                <a:cs typeface="+mj-cs"/>
              </a:rPr>
              <a:t>Alternative 2: Integrative Negotiation-BATNA</a:t>
            </a:r>
            <a:r>
              <a:rPr kumimoji="0" lang="en-US" sz="3200" b="0" i="0" u="none" strike="noStrike" kern="1200" cap="none" spc="0" normalizeH="0" baseline="0" noProof="0" smtClean="0">
                <a:ln>
                  <a:noFill/>
                </a:ln>
                <a:solidFill>
                  <a:srgbClr val="005AB4"/>
                </a:solidFill>
                <a:effectLst/>
                <a:uLnTx/>
                <a:uFillTx/>
                <a:latin typeface="Arial" charset="0"/>
                <a:ea typeface="+mj-ea"/>
                <a:cs typeface="+mj-cs"/>
              </a:rPr>
              <a:t/>
            </a:r>
            <a:br>
              <a:rPr kumimoji="0" lang="en-US" sz="3200" b="0" i="0" u="none" strike="noStrike" kern="1200" cap="none" spc="0" normalizeH="0" baseline="0" noProof="0" smtClean="0">
                <a:ln>
                  <a:noFill/>
                </a:ln>
                <a:solidFill>
                  <a:srgbClr val="005AB4"/>
                </a:solidFill>
                <a:effectLst/>
                <a:uLnTx/>
                <a:uFillTx/>
                <a:latin typeface="Arial" charset="0"/>
                <a:ea typeface="+mj-ea"/>
                <a:cs typeface="+mj-cs"/>
              </a:rPr>
            </a:br>
            <a:endParaRPr kumimoji="0" lang="en-US" sz="3200" b="0" i="0" u="none" strike="noStrike" kern="0" cap="none" spc="0" normalizeH="0" baseline="0" noProof="0" dirty="0">
              <a:ln>
                <a:noFill/>
              </a:ln>
              <a:solidFill>
                <a:srgbClr val="005AB4"/>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8298"/>
            <a:ext cx="9144000" cy="2123658"/>
          </a:xfrm>
          <a:prstGeom prst="rect">
            <a:avLst/>
          </a:prstGeom>
        </p:spPr>
        <p:txBody>
          <a:bodyPr wrap="square">
            <a:spAutoFit/>
          </a:bodyPr>
          <a:lstStyle/>
          <a:p>
            <a:r>
              <a:rPr lang="en-US" sz="3200" dirty="0" smtClean="0"/>
              <a:t>Proposals need to be in place when developing the BATNA prior to entering the negotiation which includes:</a:t>
            </a:r>
          </a:p>
          <a:p>
            <a:r>
              <a:rPr lang="en-US" dirty="0" smtClean="0"/>
              <a:t>	</a:t>
            </a:r>
          </a:p>
          <a:p>
            <a:r>
              <a:rPr lang="en-US" dirty="0" smtClean="0"/>
              <a:t>	</a:t>
            </a:r>
          </a:p>
        </p:txBody>
      </p:sp>
      <p:graphicFrame>
        <p:nvGraphicFramePr>
          <p:cNvPr id="4" name="Diagram 3"/>
          <p:cNvGraphicFramePr/>
          <p:nvPr/>
        </p:nvGraphicFramePr>
        <p:xfrm>
          <a:off x="2242458" y="190862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5"/>
          <p:cNvSpPr>
            <a:spLocks noGrp="1"/>
          </p:cNvSpPr>
          <p:nvPr>
            <p:ph type="ftr" sz="quarter" idx="11"/>
          </p:nvPr>
        </p:nvSpPr>
        <p:spPr>
          <a:xfrm>
            <a:off x="2665548" y="6381750"/>
            <a:ext cx="3708400" cy="476250"/>
          </a:xfrm>
        </p:spPr>
        <p:txBody>
          <a:bodyPr/>
          <a:lstStyle/>
          <a:p>
            <a:r>
              <a:rPr lang="en-US" dirty="0" smtClean="0"/>
              <a:t>The Case of Temperament Talent</a:t>
            </a:r>
            <a:endParaRPr lang="en-US" dirty="0"/>
          </a:p>
        </p:txBody>
      </p:sp>
      <p:sp>
        <p:nvSpPr>
          <p:cNvPr id="6" name="Title 1"/>
          <p:cNvSpPr txBox="1">
            <a:spLocks/>
          </p:cNvSpPr>
          <p:nvPr/>
        </p:nvSpPr>
        <p:spPr>
          <a:xfrm>
            <a:off x="424543" y="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rgbClr val="005AB4"/>
                </a:solidFill>
                <a:effectLst/>
                <a:uLnTx/>
                <a:uFillTx/>
                <a:latin typeface="Arial" charset="0"/>
                <a:ea typeface="+mj-ea"/>
                <a:cs typeface="+mj-cs"/>
              </a:rPr>
              <a:t> </a:t>
            </a:r>
            <a:r>
              <a:rPr kumimoji="0" lang="en-US" sz="2800" b="1" i="0" u="none" strike="noStrike" kern="1200" cap="none" spc="0" normalizeH="0" baseline="0" noProof="0" smtClean="0">
                <a:ln>
                  <a:noFill/>
                </a:ln>
                <a:solidFill>
                  <a:srgbClr val="005AB4"/>
                </a:solidFill>
                <a:effectLst/>
                <a:uLnTx/>
                <a:uFillTx/>
                <a:latin typeface="Arial" charset="0"/>
                <a:ea typeface="+mj-ea"/>
                <a:cs typeface="+mj-cs"/>
              </a:rPr>
              <a:t>Alternative 2: Integrative Negotiation-BATNA</a:t>
            </a:r>
            <a:r>
              <a:rPr kumimoji="0" lang="en-US" sz="3200" b="0" i="0" u="none" strike="noStrike" kern="1200" cap="none" spc="0" normalizeH="0" baseline="0" noProof="0" smtClean="0">
                <a:ln>
                  <a:noFill/>
                </a:ln>
                <a:solidFill>
                  <a:srgbClr val="005AB4"/>
                </a:solidFill>
                <a:effectLst/>
                <a:uLnTx/>
                <a:uFillTx/>
                <a:latin typeface="Arial" charset="0"/>
                <a:ea typeface="+mj-ea"/>
                <a:cs typeface="+mj-cs"/>
              </a:rPr>
              <a:t/>
            </a:r>
            <a:br>
              <a:rPr kumimoji="0" lang="en-US" sz="3200" b="0" i="0" u="none" strike="noStrike" kern="1200" cap="none" spc="0" normalizeH="0" baseline="0" noProof="0" smtClean="0">
                <a:ln>
                  <a:noFill/>
                </a:ln>
                <a:solidFill>
                  <a:srgbClr val="005AB4"/>
                </a:solidFill>
                <a:effectLst/>
                <a:uLnTx/>
                <a:uFillTx/>
                <a:latin typeface="Arial" charset="0"/>
                <a:ea typeface="+mj-ea"/>
                <a:cs typeface="+mj-cs"/>
              </a:rPr>
            </a:br>
            <a:endParaRPr kumimoji="0" lang="en-US" sz="3200" b="0" i="0" u="none" strike="noStrike" kern="0" cap="none" spc="0" normalizeH="0" baseline="0" noProof="0" dirty="0">
              <a:ln>
                <a:noFill/>
              </a:ln>
              <a:solidFill>
                <a:srgbClr val="005AB4"/>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02600" y="383884"/>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smtClean="0">
                <a:ln>
                  <a:noFill/>
                </a:ln>
                <a:solidFill>
                  <a:srgbClr val="005AB4"/>
                </a:solidFill>
                <a:effectLst/>
                <a:uLnTx/>
                <a:uFillTx/>
                <a:latin typeface="Arial" charset="0"/>
                <a:ea typeface="+mj-ea"/>
                <a:cs typeface="+mj-cs"/>
              </a:rPr>
              <a:t> </a:t>
            </a:r>
            <a:r>
              <a:rPr kumimoji="0" lang="en-US" sz="6000" b="1" i="0" u="none" strike="noStrike" kern="1200" cap="none" spc="0" normalizeH="0" baseline="0" noProof="0" dirty="0" smtClean="0">
                <a:ln>
                  <a:noFill/>
                </a:ln>
                <a:solidFill>
                  <a:schemeClr val="tx2"/>
                </a:solidFill>
                <a:effectLst/>
                <a:uLnTx/>
                <a:uFillTx/>
                <a:latin typeface="Arial" charset="0"/>
                <a:ea typeface="+mj-ea"/>
                <a:cs typeface="+mj-cs"/>
              </a:rPr>
              <a:t>Alternative 3: Ending the Relationship</a:t>
            </a:r>
            <a:r>
              <a:rPr kumimoji="0" lang="en-US" sz="6000" b="0" i="0" u="none" strike="noStrike" kern="1200" cap="none" spc="0" normalizeH="0" baseline="0" noProof="0" dirty="0" smtClean="0">
                <a:ln>
                  <a:noFill/>
                </a:ln>
                <a:solidFill>
                  <a:schemeClr val="tx2"/>
                </a:solidFill>
                <a:effectLst/>
                <a:uLnTx/>
                <a:uFillTx/>
                <a:latin typeface="Arial" charset="0"/>
                <a:ea typeface="+mj-ea"/>
                <a:cs typeface="+mj-cs"/>
              </a:rPr>
              <a:t/>
            </a:r>
            <a:br>
              <a:rPr kumimoji="0" lang="en-US" sz="6000" b="0" i="0" u="none" strike="noStrike" kern="1200" cap="none" spc="0" normalizeH="0" baseline="0" noProof="0" dirty="0" smtClean="0">
                <a:ln>
                  <a:noFill/>
                </a:ln>
                <a:solidFill>
                  <a:schemeClr val="tx2"/>
                </a:solidFill>
                <a:effectLst/>
                <a:uLnTx/>
                <a:uFillTx/>
                <a:latin typeface="Arial" charset="0"/>
                <a:ea typeface="+mj-ea"/>
                <a:cs typeface="+mj-cs"/>
              </a:rPr>
            </a:br>
            <a:endParaRPr kumimoji="0" lang="en-US" sz="6000" b="0" i="0" u="none" strike="noStrike" kern="0" cap="none" spc="0" normalizeH="0" baseline="0" noProof="0" dirty="0">
              <a:ln>
                <a:noFill/>
              </a:ln>
              <a:solidFill>
                <a:schemeClr val="tx2"/>
              </a:solidFill>
              <a:effectLst/>
              <a:uLnTx/>
              <a:uFillTx/>
              <a:latin typeface="+mj-lt"/>
              <a:ea typeface="+mj-ea"/>
              <a:cs typeface="+mj-cs"/>
            </a:endParaRPr>
          </a:p>
        </p:txBody>
      </p:sp>
      <p:pic>
        <p:nvPicPr>
          <p:cNvPr id="62466" name="Picture 2" descr="Furious Cartoon Businessman Tearing Up A Contract In Front Of ..."/>
          <p:cNvPicPr>
            <a:picLocks noChangeAspect="1" noChangeArrowheads="1"/>
          </p:cNvPicPr>
          <p:nvPr/>
        </p:nvPicPr>
        <p:blipFill>
          <a:blip r:embed="rId2" cstate="print"/>
          <a:srcRect/>
          <a:stretch>
            <a:fillRect/>
          </a:stretch>
        </p:blipFill>
        <p:spPr bwMode="auto">
          <a:xfrm>
            <a:off x="2344670" y="2890323"/>
            <a:ext cx="4286250" cy="3009901"/>
          </a:xfrm>
          <a:prstGeom prst="rect">
            <a:avLst/>
          </a:prstGeom>
          <a:noFill/>
        </p:spPr>
      </p:pic>
      <p:sp>
        <p:nvSpPr>
          <p:cNvPr id="5" name="Rectangle 4"/>
          <p:cNvSpPr/>
          <p:nvPr/>
        </p:nvSpPr>
        <p:spPr>
          <a:xfrm>
            <a:off x="2021983" y="10510"/>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sp>
        <p:nvSpPr>
          <p:cNvPr id="6" name="Footer Placeholder 4"/>
          <p:cNvSpPr>
            <a:spLocks noGrp="1"/>
          </p:cNvSpPr>
          <p:nvPr>
            <p:ph type="ftr" sz="quarter" idx="11"/>
          </p:nvPr>
        </p:nvSpPr>
        <p:spPr>
          <a:xfrm>
            <a:off x="2717800" y="6200775"/>
            <a:ext cx="3708400" cy="476250"/>
          </a:xfrm>
        </p:spPr>
        <p:txBody>
          <a:bodyPr/>
          <a:lstStyle/>
          <a:p>
            <a:r>
              <a:rPr lang="en-US" dirty="0" smtClean="0"/>
              <a:t>The Case of Temperament Talent</a:t>
            </a:r>
            <a:endParaRPr lang="en-US" dirty="0"/>
          </a:p>
        </p:txBody>
      </p:sp>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0"/>
            <a:ext cx="8229600" cy="1143000"/>
          </a:xfrm>
        </p:spPr>
        <p:txBody>
          <a:bodyPr/>
          <a:lstStyle/>
          <a:p>
            <a:r>
              <a:rPr lang="en-US" b="1" kern="1200" dirty="0" smtClean="0">
                <a:latin typeface="Arial" charset="0"/>
              </a:rPr>
              <a:t> Alternative 3: Ending the Relationship</a:t>
            </a:r>
            <a:r>
              <a:rPr lang="en-US" kern="1200" dirty="0" smtClean="0">
                <a:latin typeface="Arial" charset="0"/>
              </a:rPr>
              <a:t/>
            </a:r>
            <a:br>
              <a:rPr lang="en-US" kern="1200" dirty="0" smtClean="0">
                <a:latin typeface="Arial" charset="0"/>
              </a:rPr>
            </a:br>
            <a:endParaRPr lang="en-US" dirty="0"/>
          </a:p>
        </p:txBody>
      </p:sp>
      <p:sp>
        <p:nvSpPr>
          <p:cNvPr id="8" name="Footer Placeholder 5"/>
          <p:cNvSpPr>
            <a:spLocks noGrp="1"/>
          </p:cNvSpPr>
          <p:nvPr>
            <p:ph type="ftr" sz="quarter" idx="11"/>
          </p:nvPr>
        </p:nvSpPr>
        <p:spPr>
          <a:xfrm>
            <a:off x="2665548" y="6381750"/>
            <a:ext cx="3708400" cy="476250"/>
          </a:xfrm>
        </p:spPr>
        <p:txBody>
          <a:bodyPr/>
          <a:lstStyle/>
          <a:p>
            <a:r>
              <a:rPr lang="en-US" dirty="0" smtClean="0"/>
              <a:t>The Case of Temperament Talent</a:t>
            </a:r>
            <a:endParaRPr lang="en-US" dirty="0"/>
          </a:p>
        </p:txBody>
      </p:sp>
      <p:pic>
        <p:nvPicPr>
          <p:cNvPr id="1026" name="Picture 2" descr="When Only Jesus Can Help - Inductive Bible StudyInductive Bible Study"/>
          <p:cNvPicPr>
            <a:picLocks noChangeAspect="1" noChangeArrowheads="1"/>
          </p:cNvPicPr>
          <p:nvPr/>
        </p:nvPicPr>
        <p:blipFill>
          <a:blip r:embed="rId3" cstate="print"/>
          <a:srcRect/>
          <a:stretch>
            <a:fillRect/>
          </a:stretch>
        </p:blipFill>
        <p:spPr bwMode="auto">
          <a:xfrm>
            <a:off x="7309413" y="839243"/>
            <a:ext cx="1511413" cy="1615858"/>
          </a:xfrm>
          <a:prstGeom prst="rect">
            <a:avLst/>
          </a:prstGeom>
          <a:noFill/>
        </p:spPr>
      </p:pic>
      <p:sp>
        <p:nvSpPr>
          <p:cNvPr id="10" name="&quot;No&quot; Symbol 9"/>
          <p:cNvSpPr/>
          <p:nvPr/>
        </p:nvSpPr>
        <p:spPr>
          <a:xfrm>
            <a:off x="7315200" y="826717"/>
            <a:ext cx="1453467" cy="1540702"/>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2" name="Diagram 11"/>
          <p:cNvGraphicFramePr/>
          <p:nvPr/>
        </p:nvGraphicFramePr>
        <p:xfrm>
          <a:off x="0" y="803767"/>
          <a:ext cx="7114784" cy="5323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8" name="Picture 4" descr="Cartoon Clock Images, Stock Photos &amp; Vectors | Shutterstock"/>
          <p:cNvPicPr>
            <a:picLocks noChangeAspect="1" noChangeArrowheads="1"/>
          </p:cNvPicPr>
          <p:nvPr/>
        </p:nvPicPr>
        <p:blipFill>
          <a:blip r:embed="rId9" cstate="print"/>
          <a:srcRect/>
          <a:stretch>
            <a:fillRect/>
          </a:stretch>
        </p:blipFill>
        <p:spPr bwMode="auto">
          <a:xfrm>
            <a:off x="7419010" y="2680569"/>
            <a:ext cx="1474470" cy="1587891"/>
          </a:xfrm>
          <a:prstGeom prst="rect">
            <a:avLst/>
          </a:prstGeom>
          <a:noFill/>
        </p:spPr>
      </p:pic>
      <p:sp>
        <p:nvSpPr>
          <p:cNvPr id="14" name="&quot;No&quot; Symbol 13"/>
          <p:cNvSpPr/>
          <p:nvPr/>
        </p:nvSpPr>
        <p:spPr>
          <a:xfrm>
            <a:off x="7442548" y="2718148"/>
            <a:ext cx="1453467" cy="1478071"/>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30" name="Picture 6" descr="Ego Sign Stock Illustrations – 504 Ego Sign Stock Illustrations ..."/>
          <p:cNvPicPr>
            <a:picLocks noChangeAspect="1" noChangeArrowheads="1"/>
          </p:cNvPicPr>
          <p:nvPr/>
        </p:nvPicPr>
        <p:blipFill>
          <a:blip r:embed="rId10" cstate="print"/>
          <a:srcRect/>
          <a:stretch>
            <a:fillRect/>
          </a:stretch>
        </p:blipFill>
        <p:spPr bwMode="auto">
          <a:xfrm>
            <a:off x="7327726" y="4446741"/>
            <a:ext cx="1628384" cy="1719196"/>
          </a:xfrm>
          <a:prstGeom prst="rect">
            <a:avLst/>
          </a:prstGeom>
          <a:noFill/>
        </p:spPr>
      </p:pic>
      <p:sp>
        <p:nvSpPr>
          <p:cNvPr id="17" name="&quot;No&quot; Symbol 16"/>
          <p:cNvSpPr/>
          <p:nvPr/>
        </p:nvSpPr>
        <p:spPr>
          <a:xfrm>
            <a:off x="7444635" y="4423775"/>
            <a:ext cx="1453467" cy="1701452"/>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0" y="899995"/>
            <a:ext cx="7222435" cy="1015663"/>
          </a:xfrm>
          <a:prstGeom prst="rect">
            <a:avLst/>
          </a:prstGeom>
          <a:noFill/>
        </p:spPr>
        <p:txBody>
          <a:bodyPr wrap="square" lIns="91440" tIns="45720" rIns="91440" bIns="45720">
            <a:spAutoFit/>
          </a:bodyPr>
          <a:lstStyle/>
          <a:p>
            <a:pPr algn="ct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RESTRUCTURING</a:t>
            </a:r>
            <a:endParaRPr lang="en-US" sz="6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032" name="Picture 8" descr="Thumbs Up icon,vector symbol in flat style - Download Free Vectors ..."/>
          <p:cNvPicPr>
            <a:picLocks noChangeAspect="1" noChangeArrowheads="1"/>
          </p:cNvPicPr>
          <p:nvPr/>
        </p:nvPicPr>
        <p:blipFill>
          <a:blip r:embed="rId11" cstate="print"/>
          <a:srcRect/>
          <a:stretch>
            <a:fillRect/>
          </a:stretch>
        </p:blipFill>
        <p:spPr bwMode="auto">
          <a:xfrm>
            <a:off x="1656522" y="1922119"/>
            <a:ext cx="4154004" cy="4154004"/>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4)">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4)">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0" nodeType="clickEffect">
                                  <p:stCondLst>
                                    <p:cond delay="0"/>
                                  </p:stCondLst>
                                  <p:childTnLst>
                                    <p:anim calcmode="lin" valueType="num">
                                      <p:cBhvr additive="base">
                                        <p:cTn id="21" dur="500"/>
                                        <p:tgtEl>
                                          <p:spTgt spid="12"/>
                                        </p:tgtEl>
                                        <p:attrNameLst>
                                          <p:attrName>ppt_x</p:attrName>
                                        </p:attrNameLst>
                                      </p:cBhvr>
                                      <p:tavLst>
                                        <p:tav tm="0">
                                          <p:val>
                                            <p:strVal val="ppt_x"/>
                                          </p:val>
                                        </p:tav>
                                        <p:tav tm="100000">
                                          <p:val>
                                            <p:strVal val="ppt_x"/>
                                          </p:val>
                                        </p:tav>
                                      </p:tavLst>
                                    </p:anim>
                                    <p:anim calcmode="lin" valueType="num">
                                      <p:cBhvr additive="base">
                                        <p:cTn id="22" dur="500"/>
                                        <p:tgtEl>
                                          <p:spTgt spid="12"/>
                                        </p:tgtEl>
                                        <p:attrNameLst>
                                          <p:attrName>ppt_y</p:attrName>
                                        </p:attrNameLst>
                                      </p:cBhvr>
                                      <p:tavLst>
                                        <p:tav tm="0">
                                          <p:val>
                                            <p:strVal val="ppt_y"/>
                                          </p:val>
                                        </p:tav>
                                        <p:tav tm="100000">
                                          <p:val>
                                            <p:strVal val="1+ppt_h/2"/>
                                          </p:val>
                                        </p:tav>
                                      </p:tavLst>
                                    </p:anim>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from="(-#ppt_w/2)" to="(#ppt_x)" calcmode="lin" valueType="num">
                                      <p:cBhvr>
                                        <p:cTn id="28" dur="600" fill="hold">
                                          <p:stCondLst>
                                            <p:cond delay="0"/>
                                          </p:stCondLst>
                                        </p:cTn>
                                        <p:tgtEl>
                                          <p:spTgt spid="18"/>
                                        </p:tgtEl>
                                        <p:attrNameLst>
                                          <p:attrName>ppt_x</p:attrName>
                                        </p:attrNameLst>
                                      </p:cBhvr>
                                    </p:anim>
                                    <p:anim from="0" to="-1.0" calcmode="lin" valueType="num">
                                      <p:cBhvr>
                                        <p:cTn id="29" dur="200" decel="50000" autoRev="1" fill="hold">
                                          <p:stCondLst>
                                            <p:cond delay="600"/>
                                          </p:stCondLst>
                                        </p:cTn>
                                        <p:tgtEl>
                                          <p:spTgt spid="18"/>
                                        </p:tgtEl>
                                        <p:attrNameLst>
                                          <p:attrName>xshear</p:attrName>
                                        </p:attrNameLst>
                                      </p:cBhvr>
                                    </p:anim>
                                    <p:animScale>
                                      <p:cBhvr>
                                        <p:cTn id="30" dur="200" decel="100000" autoRev="1" fill="hold">
                                          <p:stCondLst>
                                            <p:cond delay="600"/>
                                          </p:stCondLst>
                                        </p:cTn>
                                        <p:tgtEl>
                                          <p:spTgt spid="18"/>
                                        </p:tgtEl>
                                      </p:cBhvr>
                                      <p:from x="100000" y="100000"/>
                                      <p:to x="80000" y="100000"/>
                                    </p:animScale>
                                    <p:anim by="(#ppt_h/3+#ppt_w*0.1)" calcmode="lin" valueType="num">
                                      <p:cBhvr additive="sum">
                                        <p:cTn id="31" dur="200" decel="100000" autoRev="1" fill="hold">
                                          <p:stCondLst>
                                            <p:cond delay="600"/>
                                          </p:stCondLst>
                                        </p:cTn>
                                        <p:tgtEl>
                                          <p:spTgt spid="18"/>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1032"/>
                                        </p:tgtEl>
                                        <p:attrNameLst>
                                          <p:attrName>style.visibility</p:attrName>
                                        </p:attrNameLst>
                                      </p:cBhvr>
                                      <p:to>
                                        <p:strVal val="visible"/>
                                      </p:to>
                                    </p:set>
                                    <p:anim calcmode="lin" valueType="num">
                                      <p:cBhvr>
                                        <p:cTn id="36" dur="1000" fill="hold"/>
                                        <p:tgtEl>
                                          <p:spTgt spid="1032"/>
                                        </p:tgtEl>
                                        <p:attrNameLst>
                                          <p:attrName>ppt_w</p:attrName>
                                        </p:attrNameLst>
                                      </p:cBhvr>
                                      <p:tavLst>
                                        <p:tav tm="0">
                                          <p:val>
                                            <p:fltVal val="0"/>
                                          </p:val>
                                        </p:tav>
                                        <p:tav tm="100000">
                                          <p:val>
                                            <p:strVal val="#ppt_w"/>
                                          </p:val>
                                        </p:tav>
                                      </p:tavLst>
                                    </p:anim>
                                    <p:anim calcmode="lin" valueType="num">
                                      <p:cBhvr>
                                        <p:cTn id="37" dur="1000" fill="hold"/>
                                        <p:tgtEl>
                                          <p:spTgt spid="1032"/>
                                        </p:tgtEl>
                                        <p:attrNameLst>
                                          <p:attrName>ppt_h</p:attrName>
                                        </p:attrNameLst>
                                      </p:cBhvr>
                                      <p:tavLst>
                                        <p:tav tm="0">
                                          <p:val>
                                            <p:fltVal val="0"/>
                                          </p:val>
                                        </p:tav>
                                        <p:tav tm="100000">
                                          <p:val>
                                            <p:strVal val="#ppt_h"/>
                                          </p:val>
                                        </p:tav>
                                      </p:tavLst>
                                    </p:anim>
                                    <p:anim calcmode="lin" valueType="num">
                                      <p:cBhvr>
                                        <p:cTn id="38" dur="1000" fill="hold"/>
                                        <p:tgtEl>
                                          <p:spTgt spid="1032"/>
                                        </p:tgtEl>
                                        <p:attrNameLst>
                                          <p:attrName>style.rotation</p:attrName>
                                        </p:attrNameLst>
                                      </p:cBhvr>
                                      <p:tavLst>
                                        <p:tav tm="0">
                                          <p:val>
                                            <p:fltVal val="90"/>
                                          </p:val>
                                        </p:tav>
                                        <p:tav tm="100000">
                                          <p:val>
                                            <p:fltVal val="0"/>
                                          </p:val>
                                        </p:tav>
                                      </p:tavLst>
                                    </p:anim>
                                    <p:animEffect transition="in" filter="fade">
                                      <p:cBhvr>
                                        <p:cTn id="39" dur="1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2" grpId="0">
        <p:bldAsOne/>
      </p:bldGraphic>
      <p:bldP spid="14" grpId="0" animBg="1"/>
      <p:bldP spid="17" grpId="0" animBg="1"/>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294346"/>
            <a:ext cx="9342784" cy="2554545"/>
          </a:xfrm>
          <a:prstGeom prst="rect">
            <a:avLst/>
          </a:prstGeom>
        </p:spPr>
        <p:txBody>
          <a:bodyPr wrap="square">
            <a:spAutoFit/>
          </a:bodyPr>
          <a:lstStyle/>
          <a:p>
            <a:pPr>
              <a:spcBef>
                <a:spcPct val="30000"/>
              </a:spcBef>
              <a:defRPr/>
            </a:pPr>
            <a:r>
              <a:rPr lang="en-US" sz="3200" dirty="0" smtClean="0"/>
              <a:t>The value placed on Ken’s talents with the company are being over ridden by his unwillingness  to co-operate during the reconstruction which is making it easier to  consider to replacing him. </a:t>
            </a:r>
          </a:p>
        </p:txBody>
      </p:sp>
      <p:graphicFrame>
        <p:nvGraphicFramePr>
          <p:cNvPr id="5" name="Diagram 4"/>
          <p:cNvGraphicFramePr/>
          <p:nvPr/>
        </p:nvGraphicFramePr>
        <p:xfrm>
          <a:off x="200417" y="4196219"/>
          <a:ext cx="8630432" cy="1929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424543" y="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5AB4"/>
                </a:solidFill>
                <a:effectLst/>
                <a:uLnTx/>
                <a:uFillTx/>
                <a:latin typeface="Arial" charset="0"/>
                <a:ea typeface="+mj-ea"/>
                <a:cs typeface="+mj-cs"/>
              </a:rPr>
              <a:t> Alternative 3: Ending the Relationship</a:t>
            </a:r>
            <a:r>
              <a:rPr kumimoji="0" lang="en-US" sz="3200" b="0" i="0" u="none" strike="noStrike" kern="1200" cap="none" spc="0" normalizeH="0" baseline="0" noProof="0" dirty="0" smtClean="0">
                <a:ln>
                  <a:noFill/>
                </a:ln>
                <a:solidFill>
                  <a:srgbClr val="005AB4"/>
                </a:solidFill>
                <a:effectLst/>
                <a:uLnTx/>
                <a:uFillTx/>
                <a:latin typeface="Arial" charset="0"/>
                <a:ea typeface="+mj-ea"/>
                <a:cs typeface="+mj-cs"/>
              </a:rPr>
              <a:t/>
            </a:r>
            <a:br>
              <a:rPr kumimoji="0" lang="en-US" sz="3200" b="0" i="0" u="none" strike="noStrike" kern="1200" cap="none" spc="0" normalizeH="0" baseline="0" noProof="0" dirty="0" smtClean="0">
                <a:ln>
                  <a:noFill/>
                </a:ln>
                <a:solidFill>
                  <a:srgbClr val="005AB4"/>
                </a:solidFill>
                <a:effectLst/>
                <a:uLnTx/>
                <a:uFillTx/>
                <a:latin typeface="Arial" charset="0"/>
                <a:ea typeface="+mj-ea"/>
                <a:cs typeface="+mj-cs"/>
              </a:rPr>
            </a:br>
            <a:endParaRPr kumimoji="0" lang="en-US" sz="3200" b="0" i="0" u="none" strike="noStrike" kern="0" cap="none" spc="0" normalizeH="0" baseline="0" noProof="0" dirty="0">
              <a:ln>
                <a:noFill/>
              </a:ln>
              <a:solidFill>
                <a:srgbClr val="005AB4"/>
              </a:solidFill>
              <a:effectLst/>
              <a:uLnTx/>
              <a:uFillTx/>
              <a:latin typeface="+mj-lt"/>
              <a:ea typeface="+mj-ea"/>
              <a:cs typeface="+mj-cs"/>
            </a:endParaRPr>
          </a:p>
        </p:txBody>
      </p:sp>
      <p:sp>
        <p:nvSpPr>
          <p:cNvPr id="7" name="Footer Placeholder 5"/>
          <p:cNvSpPr>
            <a:spLocks noGrp="1"/>
          </p:cNvSpPr>
          <p:nvPr>
            <p:ph type="ftr" sz="quarter" idx="11"/>
          </p:nvPr>
        </p:nvSpPr>
        <p:spPr>
          <a:xfrm>
            <a:off x="2665548" y="6381750"/>
            <a:ext cx="3708400" cy="476250"/>
          </a:xfrm>
        </p:spPr>
        <p:txBody>
          <a:bodyPr/>
          <a:lstStyle/>
          <a:p>
            <a:r>
              <a:rPr lang="en-US" dirty="0" smtClean="0"/>
              <a:t>The Case of Temperament Talent</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smtClean="0"/>
              <a:t>The Case of Temperament Talent</a:t>
            </a:r>
            <a:endParaRPr lang="en-US" dirty="0"/>
          </a:p>
        </p:txBody>
      </p:sp>
      <p:sp>
        <p:nvSpPr>
          <p:cNvPr id="10242" name="Rectangle 2"/>
          <p:cNvSpPr>
            <a:spLocks noGrp="1" noChangeArrowheads="1"/>
          </p:cNvSpPr>
          <p:nvPr>
            <p:ph type="title"/>
          </p:nvPr>
        </p:nvSpPr>
        <p:spPr/>
        <p:txBody>
          <a:bodyPr/>
          <a:lstStyle/>
          <a:p>
            <a:r>
              <a:rPr lang="en-US" dirty="0" smtClean="0"/>
              <a:t>Outline</a:t>
            </a:r>
            <a:endParaRPr lang="en-US" dirty="0"/>
          </a:p>
        </p:txBody>
      </p:sp>
      <p:sp>
        <p:nvSpPr>
          <p:cNvPr id="10243" name="Rectangle 3"/>
          <p:cNvSpPr>
            <a:spLocks noGrp="1" noChangeArrowheads="1"/>
          </p:cNvSpPr>
          <p:nvPr>
            <p:ph type="body" idx="1"/>
          </p:nvPr>
        </p:nvSpPr>
        <p:spPr>
          <a:xfrm>
            <a:off x="0" y="712765"/>
            <a:ext cx="8431213" cy="3443288"/>
          </a:xfrm>
          <a:noFill/>
        </p:spPr>
        <p:txBody>
          <a:bodyPr/>
          <a:lstStyle/>
          <a:p>
            <a:pPr marL="276225" indent="-276225">
              <a:spcAft>
                <a:spcPct val="75000"/>
              </a:spcAft>
              <a:buClr>
                <a:srgbClr val="FF9900"/>
              </a:buClr>
            </a:pPr>
            <a:r>
              <a:rPr lang="en-US" sz="2800" dirty="0" smtClean="0"/>
              <a:t>1.Background:</a:t>
            </a:r>
          </a:p>
          <a:p>
            <a:pPr marL="276225" indent="-276225">
              <a:spcAft>
                <a:spcPct val="75000"/>
              </a:spcAft>
              <a:buClr>
                <a:srgbClr val="FF9900"/>
              </a:buClr>
            </a:pPr>
            <a:r>
              <a:rPr lang="en-US" sz="2800" dirty="0" smtClean="0"/>
              <a:t>2.Problem Statement:</a:t>
            </a:r>
          </a:p>
          <a:p>
            <a:pPr marL="276225" indent="-276225">
              <a:spcAft>
                <a:spcPct val="75000"/>
              </a:spcAft>
              <a:buClr>
                <a:srgbClr val="FF9900"/>
              </a:buClr>
            </a:pPr>
            <a:r>
              <a:rPr lang="en-US" sz="2800" dirty="0" smtClean="0"/>
              <a:t>3. Analysis and Alternatives:</a:t>
            </a:r>
          </a:p>
          <a:p>
            <a:pPr marL="276225" indent="-276225">
              <a:spcAft>
                <a:spcPct val="75000"/>
              </a:spcAft>
              <a:buClr>
                <a:srgbClr val="FF9900"/>
              </a:buClr>
            </a:pPr>
            <a:r>
              <a:rPr lang="en-US" sz="2800" dirty="0" smtClean="0"/>
              <a:t>4.Recommendations:</a:t>
            </a:r>
            <a:endParaRPr lang="en-US" sz="2800" dirty="0"/>
          </a:p>
        </p:txBody>
      </p:sp>
      <p:sp>
        <p:nvSpPr>
          <p:cNvPr id="7" name="Rectangle 6"/>
          <p:cNvSpPr/>
          <p:nvPr/>
        </p:nvSpPr>
        <p:spPr>
          <a:xfrm>
            <a:off x="2021983" y="25758"/>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mph" presetSubtype="2" fill="hold" nodeType="clickEffect">
                                  <p:stCondLst>
                                    <p:cond delay="0"/>
                                  </p:stCondLst>
                                  <p:childTnLst>
                                    <p:anim to="1.5" calcmode="lin" valueType="num">
                                      <p:cBhvr override="childStyle">
                                        <p:cTn id="26" dur="2000" fill="hold"/>
                                        <p:tgtEl>
                                          <p:spTgt spid="10243">
                                            <p:txEl>
                                              <p:pRg st="3" end="3"/>
                                            </p:txEl>
                                          </p:spTgt>
                                        </p:tgtEl>
                                        <p:attrNameLst>
                                          <p:attrName>style.fontSize</p:attrName>
                                        </p:attrNameLst>
                                      </p:cBhvr>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31" dur="500"/>
                                        <p:tgtEl>
                                          <p:spTgt spid="10243">
                                            <p:txEl>
                                              <p:pRg st="0" end="0"/>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10243">
                                            <p:txEl>
                                              <p:pRg st="0" end="0"/>
                                            </p:txEl>
                                          </p:spTgt>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35" dur="500"/>
                                        <p:tgtEl>
                                          <p:spTgt spid="10243">
                                            <p:txEl>
                                              <p:pRg st="1" end="1"/>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10243">
                                            <p:txEl>
                                              <p:pRg st="1" end="1"/>
                                            </p:txEl>
                                          </p:spTgt>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39" dur="500"/>
                                        <p:tgtEl>
                                          <p:spTgt spid="10243">
                                            <p:txEl>
                                              <p:pRg st="2" end="2"/>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1024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Michigan adopts new policy after controversy over students turned ..."/>
          <p:cNvPicPr>
            <a:picLocks noChangeAspect="1" noChangeArrowheads="1"/>
          </p:cNvPicPr>
          <p:nvPr/>
        </p:nvPicPr>
        <p:blipFill>
          <a:blip r:embed="rId2" cstate="print"/>
          <a:srcRect/>
          <a:stretch>
            <a:fillRect/>
          </a:stretch>
        </p:blipFill>
        <p:spPr bwMode="auto">
          <a:xfrm>
            <a:off x="517326" y="1553536"/>
            <a:ext cx="7857066" cy="3746159"/>
          </a:xfrm>
          <a:prstGeom prst="rect">
            <a:avLst/>
          </a:prstGeom>
          <a:noFill/>
        </p:spPr>
      </p:pic>
      <p:sp>
        <p:nvSpPr>
          <p:cNvPr id="8" name="Rectangle 2"/>
          <p:cNvSpPr>
            <a:spLocks noGrp="1" noChangeArrowheads="1"/>
          </p:cNvSpPr>
          <p:nvPr>
            <p:ph type="title"/>
          </p:nvPr>
        </p:nvSpPr>
        <p:spPr/>
        <p:txBody>
          <a:bodyPr/>
          <a:lstStyle/>
          <a:p>
            <a:r>
              <a:rPr lang="en-US" dirty="0" smtClean="0"/>
              <a:t>Recommendations </a:t>
            </a:r>
            <a:endParaRPr lang="en-US" dirty="0"/>
          </a:p>
        </p:txBody>
      </p:sp>
      <p:sp>
        <p:nvSpPr>
          <p:cNvPr id="9" name="Rectangle 8"/>
          <p:cNvSpPr/>
          <p:nvPr/>
        </p:nvSpPr>
        <p:spPr>
          <a:xfrm>
            <a:off x="2021983" y="0"/>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sp>
        <p:nvSpPr>
          <p:cNvPr id="10" name="Footer Placeholder 4"/>
          <p:cNvSpPr>
            <a:spLocks noGrp="1"/>
          </p:cNvSpPr>
          <p:nvPr>
            <p:ph type="ftr" sz="quarter" idx="11"/>
          </p:nvPr>
        </p:nvSpPr>
        <p:spPr>
          <a:xfrm>
            <a:off x="2717800" y="6200775"/>
            <a:ext cx="3708400" cy="476250"/>
          </a:xfrm>
        </p:spPr>
        <p:txBody>
          <a:bodyPr/>
          <a:lstStyle/>
          <a:p>
            <a:r>
              <a:rPr lang="en-US" dirty="0" smtClean="0"/>
              <a:t>The Case of Temperament Talent</a:t>
            </a:r>
            <a:endParaRPr lang="en-US" dirty="0"/>
          </a:p>
        </p:txBody>
      </p:sp>
    </p:spTree>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a:off x="1748684" y="-261430"/>
            <a:ext cx="5715000" cy="1600200"/>
          </a:xfrm>
        </p:spPr>
        <p:txBody>
          <a:bodyPr/>
          <a:lstStyle/>
          <a:p>
            <a:r>
              <a:rPr lang="en-US" dirty="0" smtClean="0"/>
              <a:t>Recommendations</a:t>
            </a:r>
            <a:endParaRPr lang="en-US" dirty="0"/>
          </a:p>
        </p:txBody>
      </p:sp>
      <p:pic>
        <p:nvPicPr>
          <p:cNvPr id="55300" name="Picture 4" descr="Free Pencil Clipart Pencil Clip Art Images - Cliparts and Others ..."/>
          <p:cNvPicPr>
            <a:picLocks noChangeAspect="1" noChangeArrowheads="1"/>
          </p:cNvPicPr>
          <p:nvPr/>
        </p:nvPicPr>
        <p:blipFill>
          <a:blip r:embed="rId4" cstate="print"/>
          <a:srcRect/>
          <a:stretch>
            <a:fillRect/>
          </a:stretch>
        </p:blipFill>
        <p:spPr bwMode="auto">
          <a:xfrm>
            <a:off x="0" y="172278"/>
            <a:ext cx="1999153" cy="637309"/>
          </a:xfrm>
          <a:prstGeom prst="rect">
            <a:avLst/>
          </a:prstGeom>
          <a:noFill/>
        </p:spPr>
      </p:pic>
      <p:sp>
        <p:nvSpPr>
          <p:cNvPr id="8" name="Rectangle 7"/>
          <p:cNvSpPr/>
          <p:nvPr/>
        </p:nvSpPr>
        <p:spPr>
          <a:xfrm>
            <a:off x="0" y="1092104"/>
            <a:ext cx="9144000" cy="6001643"/>
          </a:xfrm>
          <a:prstGeom prst="rect">
            <a:avLst/>
          </a:prstGeom>
        </p:spPr>
        <p:txBody>
          <a:bodyPr wrap="square">
            <a:spAutoFit/>
          </a:bodyPr>
          <a:lstStyle/>
          <a:p>
            <a:r>
              <a:rPr lang="en-US" sz="2800" dirty="0" smtClean="0"/>
              <a:t>Time is of the essence. Bob, as CEO, has to determine how much time he wants to dedicate to resolving the </a:t>
            </a:r>
            <a:r>
              <a:rPr lang="en-US" sz="2800" dirty="0" smtClean="0"/>
              <a:t>conflict.</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Bob </a:t>
            </a:r>
            <a:r>
              <a:rPr lang="en-US" sz="2800" dirty="0" smtClean="0"/>
              <a:t>is feeling pressured to deal with the conflict immediately, then resorting to alternative one of ending the relationship, will be the best solution as it will take the least amount of time to pursue. </a:t>
            </a:r>
          </a:p>
          <a:p>
            <a:endParaRPr lang="en-US" sz="2000" dirty="0" smtClean="0"/>
          </a:p>
        </p:txBody>
      </p:sp>
      <p:pic>
        <p:nvPicPr>
          <p:cNvPr id="6" name="Picture 4" descr="Free Pencil Clipart Pencil Clip Art Images - Cliparts and Others ..."/>
          <p:cNvPicPr>
            <a:picLocks noChangeAspect="1" noChangeArrowheads="1"/>
          </p:cNvPicPr>
          <p:nvPr/>
        </p:nvPicPr>
        <p:blipFill>
          <a:blip r:embed="rId4" cstate="print"/>
          <a:srcRect/>
          <a:stretch>
            <a:fillRect/>
          </a:stretch>
        </p:blipFill>
        <p:spPr bwMode="auto">
          <a:xfrm rot="8653890">
            <a:off x="7147124" y="165652"/>
            <a:ext cx="1999153" cy="637309"/>
          </a:xfrm>
          <a:prstGeom prst="rect">
            <a:avLst/>
          </a:prstGeom>
          <a:noFill/>
        </p:spPr>
      </p:pic>
      <p:pic>
        <p:nvPicPr>
          <p:cNvPr id="7170" name="Picture 2" descr="hadalzonecafe |  site is about Act II in life"/>
          <p:cNvPicPr>
            <a:picLocks noChangeAspect="1" noChangeArrowheads="1" noCrop="1"/>
          </p:cNvPicPr>
          <p:nvPr/>
        </p:nvPicPr>
        <p:blipFill>
          <a:blip r:embed="rId5" cstate="print"/>
          <a:srcRect/>
          <a:stretch>
            <a:fillRect/>
          </a:stretch>
        </p:blipFill>
        <p:spPr bwMode="auto">
          <a:xfrm>
            <a:off x="2527915" y="1998921"/>
            <a:ext cx="3851249" cy="2888437"/>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a:off x="1748684" y="-261430"/>
            <a:ext cx="5715000" cy="1600200"/>
          </a:xfrm>
        </p:spPr>
        <p:txBody>
          <a:bodyPr/>
          <a:lstStyle/>
          <a:p>
            <a:r>
              <a:rPr lang="en-US" dirty="0" smtClean="0"/>
              <a:t>Recommendations</a:t>
            </a:r>
            <a:endParaRPr lang="en-US" dirty="0"/>
          </a:p>
        </p:txBody>
      </p:sp>
      <p:sp>
        <p:nvSpPr>
          <p:cNvPr id="23558" name="Rectangle 6"/>
          <p:cNvSpPr>
            <a:spLocks noGrp="1" noChangeArrowheads="1"/>
          </p:cNvSpPr>
          <p:nvPr>
            <p:ph type="subTitle" idx="1"/>
          </p:nvPr>
        </p:nvSpPr>
        <p:spPr/>
        <p:txBody>
          <a:bodyPr/>
          <a:lstStyle/>
          <a:p>
            <a:r>
              <a:rPr lang="en-US" dirty="0" smtClean="0"/>
              <a:t>. </a:t>
            </a:r>
            <a:endParaRPr lang="en-US" dirty="0"/>
          </a:p>
        </p:txBody>
      </p:sp>
      <p:pic>
        <p:nvPicPr>
          <p:cNvPr id="55300" name="Picture 4" descr="Free Pencil Clipart Pencil Clip Art Images - Cliparts and Others ..."/>
          <p:cNvPicPr>
            <a:picLocks noChangeAspect="1" noChangeArrowheads="1"/>
          </p:cNvPicPr>
          <p:nvPr/>
        </p:nvPicPr>
        <p:blipFill>
          <a:blip r:embed="rId4" cstate="print"/>
          <a:srcRect/>
          <a:stretch>
            <a:fillRect/>
          </a:stretch>
        </p:blipFill>
        <p:spPr bwMode="auto">
          <a:xfrm>
            <a:off x="0" y="172278"/>
            <a:ext cx="1999153" cy="637309"/>
          </a:xfrm>
          <a:prstGeom prst="rect">
            <a:avLst/>
          </a:prstGeom>
          <a:noFill/>
        </p:spPr>
      </p:pic>
      <p:sp>
        <p:nvSpPr>
          <p:cNvPr id="8" name="Rectangle 7"/>
          <p:cNvSpPr/>
          <p:nvPr/>
        </p:nvSpPr>
        <p:spPr>
          <a:xfrm>
            <a:off x="0" y="588522"/>
            <a:ext cx="9144000" cy="4955203"/>
          </a:xfrm>
          <a:prstGeom prst="rect">
            <a:avLst/>
          </a:prstGeom>
        </p:spPr>
        <p:txBody>
          <a:bodyPr wrap="square">
            <a:spAutoFit/>
          </a:bodyPr>
          <a:lstStyle/>
          <a:p>
            <a:endParaRPr lang="en-US" sz="2800" dirty="0" smtClean="0"/>
          </a:p>
          <a:p>
            <a:r>
              <a:rPr lang="en-US" sz="2400" dirty="0" smtClean="0"/>
              <a:t>The best solution for the issue is for Bob to progressively confront </a:t>
            </a:r>
            <a:r>
              <a:rPr lang="en-US" sz="2400" dirty="0" smtClean="0"/>
              <a:t>Ken</a:t>
            </a:r>
          </a:p>
          <a:p>
            <a:endParaRPr lang="en-US" sz="2400" dirty="0" smtClean="0"/>
          </a:p>
          <a:p>
            <a:r>
              <a:rPr lang="en-US" sz="2400" dirty="0" smtClean="0"/>
              <a:t>Establish a BATNA</a:t>
            </a:r>
          </a:p>
          <a:p>
            <a:endParaRPr lang="en-US" sz="2400" dirty="0" smtClean="0"/>
          </a:p>
          <a:p>
            <a:r>
              <a:rPr lang="en-US" sz="2400" dirty="0" smtClean="0"/>
              <a:t>Bob’s influence over Ken</a:t>
            </a:r>
            <a:endParaRPr lang="en-US" sz="2400" dirty="0" smtClean="0"/>
          </a:p>
          <a:p>
            <a:endParaRPr lang="en-US" sz="2400" dirty="0" smtClean="0"/>
          </a:p>
          <a:p>
            <a:r>
              <a:rPr lang="en-US" sz="2400" dirty="0" smtClean="0"/>
              <a:t>Win-Win </a:t>
            </a:r>
            <a:r>
              <a:rPr lang="en-US" sz="2400" dirty="0" smtClean="0"/>
              <a:t>scenario</a:t>
            </a:r>
          </a:p>
          <a:p>
            <a:endParaRPr lang="en-US" sz="2400" dirty="0" smtClean="0"/>
          </a:p>
          <a:p>
            <a:r>
              <a:rPr lang="en-US" sz="2400" dirty="0" smtClean="0"/>
              <a:t>Final straw</a:t>
            </a:r>
          </a:p>
          <a:p>
            <a:endParaRPr lang="en-US" sz="2400" dirty="0" smtClean="0"/>
          </a:p>
          <a:p>
            <a:endParaRPr lang="en-US" sz="2400" dirty="0" smtClean="0"/>
          </a:p>
        </p:txBody>
      </p:sp>
      <p:pic>
        <p:nvPicPr>
          <p:cNvPr id="6" name="Picture 4" descr="Free Pencil Clipart Pencil Clip Art Images - Cliparts and Others ..."/>
          <p:cNvPicPr>
            <a:picLocks noChangeAspect="1" noChangeArrowheads="1"/>
          </p:cNvPicPr>
          <p:nvPr/>
        </p:nvPicPr>
        <p:blipFill>
          <a:blip r:embed="rId4" cstate="print"/>
          <a:srcRect/>
          <a:stretch>
            <a:fillRect/>
          </a:stretch>
        </p:blipFill>
        <p:spPr bwMode="auto">
          <a:xfrm rot="8653890">
            <a:off x="7147124" y="165652"/>
            <a:ext cx="1999153" cy="637309"/>
          </a:xfrm>
          <a:prstGeom prst="rect">
            <a:avLst/>
          </a:prstGeom>
          <a:noFill/>
        </p:spPr>
      </p:pic>
      <p:pic>
        <p:nvPicPr>
          <p:cNvPr id="6146" name="Picture 2" descr="Win-Win Negotiation Skills - Daksya Learning"/>
          <p:cNvPicPr>
            <a:picLocks noChangeAspect="1" noChangeArrowheads="1"/>
          </p:cNvPicPr>
          <p:nvPr/>
        </p:nvPicPr>
        <p:blipFill>
          <a:blip r:embed="rId5" cstate="print"/>
          <a:srcRect/>
          <a:stretch>
            <a:fillRect/>
          </a:stretch>
        </p:blipFill>
        <p:spPr bwMode="auto">
          <a:xfrm>
            <a:off x="3794760" y="2268534"/>
            <a:ext cx="4465320" cy="3156906"/>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a:off x="1748684" y="-261430"/>
            <a:ext cx="5715000" cy="1600200"/>
          </a:xfrm>
        </p:spPr>
        <p:txBody>
          <a:bodyPr/>
          <a:lstStyle/>
          <a:p>
            <a:r>
              <a:rPr lang="en-US" dirty="0" smtClean="0"/>
              <a:t>Recommendations</a:t>
            </a:r>
            <a:endParaRPr lang="en-US" dirty="0"/>
          </a:p>
        </p:txBody>
      </p:sp>
      <p:pic>
        <p:nvPicPr>
          <p:cNvPr id="55300" name="Picture 4" descr="Free Pencil Clipart Pencil Clip Art Images - Cliparts and Others ..."/>
          <p:cNvPicPr>
            <a:picLocks noChangeAspect="1" noChangeArrowheads="1"/>
          </p:cNvPicPr>
          <p:nvPr/>
        </p:nvPicPr>
        <p:blipFill>
          <a:blip r:embed="rId4" cstate="print"/>
          <a:srcRect/>
          <a:stretch>
            <a:fillRect/>
          </a:stretch>
        </p:blipFill>
        <p:spPr bwMode="auto">
          <a:xfrm>
            <a:off x="0" y="172278"/>
            <a:ext cx="1999153" cy="637309"/>
          </a:xfrm>
          <a:prstGeom prst="rect">
            <a:avLst/>
          </a:prstGeom>
          <a:noFill/>
        </p:spPr>
      </p:pic>
      <p:sp>
        <p:nvSpPr>
          <p:cNvPr id="8" name="Rectangle 7"/>
          <p:cNvSpPr/>
          <p:nvPr/>
        </p:nvSpPr>
        <p:spPr>
          <a:xfrm>
            <a:off x="0" y="1085706"/>
            <a:ext cx="9144000" cy="4154984"/>
          </a:xfrm>
          <a:prstGeom prst="rect">
            <a:avLst/>
          </a:prstGeom>
        </p:spPr>
        <p:txBody>
          <a:bodyPr wrap="square">
            <a:spAutoFit/>
          </a:bodyPr>
          <a:lstStyle/>
          <a:p>
            <a:endParaRPr lang="en-US" sz="2400" dirty="0" smtClean="0"/>
          </a:p>
          <a:p>
            <a:r>
              <a:rPr lang="en-US" sz="2400" dirty="0" smtClean="0"/>
              <a:t>Whatever the outcome</a:t>
            </a:r>
            <a:r>
              <a:rPr lang="en-US" sz="2400" dirty="0" smtClean="0"/>
              <a:t>, </a:t>
            </a:r>
            <a:r>
              <a:rPr lang="en-US" sz="2400" dirty="0" smtClean="0"/>
              <a:t>Bob will need to make some changes within the resolution process to include better communication strategies and conflict management processes for Tidewater. </a:t>
            </a:r>
            <a:endParaRPr lang="en-US" sz="2400" dirty="0" smtClean="0"/>
          </a:p>
          <a:p>
            <a:endParaRPr lang="en-US" sz="2400" dirty="0" smtClean="0"/>
          </a:p>
          <a:p>
            <a:r>
              <a:rPr lang="en-US" sz="2400" dirty="0" smtClean="0"/>
              <a:t>More conflict will arise</a:t>
            </a:r>
          </a:p>
          <a:p>
            <a:endParaRPr lang="en-US" sz="2400" dirty="0" smtClean="0"/>
          </a:p>
          <a:p>
            <a:r>
              <a:rPr lang="en-US" sz="2400" dirty="0" smtClean="0"/>
              <a:t>Environment –Conflict resolution </a:t>
            </a:r>
          </a:p>
          <a:p>
            <a:endParaRPr lang="en-US" sz="2400" dirty="0" smtClean="0"/>
          </a:p>
          <a:p>
            <a:r>
              <a:rPr lang="en-US" sz="2400" dirty="0" smtClean="0"/>
              <a:t>Remove threat, criticism and attack</a:t>
            </a:r>
            <a:endParaRPr lang="en-US" sz="2400" dirty="0" smtClean="0"/>
          </a:p>
          <a:p>
            <a:r>
              <a:rPr lang="en-US" sz="2400" dirty="0" smtClean="0"/>
              <a:t> </a:t>
            </a:r>
            <a:endParaRPr lang="en-US" sz="2400" dirty="0"/>
          </a:p>
        </p:txBody>
      </p:sp>
      <p:pic>
        <p:nvPicPr>
          <p:cNvPr id="6" name="Picture 4" descr="Free Pencil Clipart Pencil Clip Art Images - Cliparts and Others ..."/>
          <p:cNvPicPr>
            <a:picLocks noChangeAspect="1" noChangeArrowheads="1"/>
          </p:cNvPicPr>
          <p:nvPr/>
        </p:nvPicPr>
        <p:blipFill>
          <a:blip r:embed="rId4" cstate="print"/>
          <a:srcRect/>
          <a:stretch>
            <a:fillRect/>
          </a:stretch>
        </p:blipFill>
        <p:spPr bwMode="auto">
          <a:xfrm rot="8653890">
            <a:off x="7147124" y="165652"/>
            <a:ext cx="1999153" cy="637309"/>
          </a:xfrm>
          <a:prstGeom prst="rect">
            <a:avLst/>
          </a:prstGeom>
          <a:noFill/>
        </p:spPr>
      </p:pic>
      <p:pic>
        <p:nvPicPr>
          <p:cNvPr id="5126" name="Picture 6" descr="Business concept 3d people teamwork puzzle Stock Photo - 34249143"/>
          <p:cNvPicPr>
            <a:picLocks noChangeAspect="1" noChangeArrowheads="1"/>
          </p:cNvPicPr>
          <p:nvPr/>
        </p:nvPicPr>
        <p:blipFill>
          <a:blip r:embed="rId5" cstate="print"/>
          <a:srcRect/>
          <a:stretch>
            <a:fillRect/>
          </a:stretch>
        </p:blipFill>
        <p:spPr bwMode="auto">
          <a:xfrm>
            <a:off x="3803136" y="4937760"/>
            <a:ext cx="2193168" cy="1920240"/>
          </a:xfrm>
          <a:prstGeom prst="rect">
            <a:avLst/>
          </a:prstGeom>
          <a:noFill/>
        </p:spPr>
      </p:pic>
      <p:pic>
        <p:nvPicPr>
          <p:cNvPr id="11" name="Picture 4" descr="Tips to Create a Healthy Work Environment"/>
          <p:cNvPicPr>
            <a:picLocks noChangeAspect="1" noChangeArrowheads="1"/>
          </p:cNvPicPr>
          <p:nvPr/>
        </p:nvPicPr>
        <p:blipFill>
          <a:blip r:embed="rId6" cstate="print"/>
          <a:srcRect/>
          <a:stretch>
            <a:fillRect/>
          </a:stretch>
        </p:blipFill>
        <p:spPr bwMode="auto">
          <a:xfrm>
            <a:off x="3826854" y="4922520"/>
            <a:ext cx="2183750" cy="1935480"/>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5126"/>
                                        </p:tgtEl>
                                      </p:cBhvr>
                                    </p:animEffect>
                                    <p:set>
                                      <p:cBhvr>
                                        <p:cTn id="7" dur="1" fill="hold">
                                          <p:stCondLst>
                                            <p:cond delay="499"/>
                                          </p:stCondLst>
                                        </p:cTn>
                                        <p:tgtEl>
                                          <p:spTgt spid="51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35 Ceo Chief Executive Officer Cliparts, Stock Vector And Royalty ..."/>
          <p:cNvPicPr>
            <a:picLocks noChangeAspect="1" noChangeArrowheads="1"/>
          </p:cNvPicPr>
          <p:nvPr/>
        </p:nvPicPr>
        <p:blipFill>
          <a:blip r:embed="rId3" cstate="print"/>
          <a:srcRect/>
          <a:stretch>
            <a:fillRect/>
          </a:stretch>
        </p:blipFill>
        <p:spPr bwMode="auto">
          <a:xfrm>
            <a:off x="788891" y="806823"/>
            <a:ext cx="2779061" cy="2384614"/>
          </a:xfrm>
          <a:prstGeom prst="rect">
            <a:avLst/>
          </a:prstGeom>
          <a:noFill/>
        </p:spPr>
      </p:pic>
      <p:pic>
        <p:nvPicPr>
          <p:cNvPr id="1030" name="Picture 6" descr="princess-40m-m-class-yacht-yachts-layout-plan-adriatic-italy.jpg ..."/>
          <p:cNvPicPr>
            <a:picLocks noChangeAspect="1" noChangeArrowheads="1"/>
          </p:cNvPicPr>
          <p:nvPr/>
        </p:nvPicPr>
        <p:blipFill>
          <a:blip r:embed="rId4" cstate="print"/>
          <a:srcRect/>
          <a:stretch>
            <a:fillRect/>
          </a:stretch>
        </p:blipFill>
        <p:spPr bwMode="auto">
          <a:xfrm>
            <a:off x="798612" y="3281082"/>
            <a:ext cx="2787270" cy="2527085"/>
          </a:xfrm>
          <a:prstGeom prst="rect">
            <a:avLst/>
          </a:prstGeom>
          <a:noFill/>
        </p:spPr>
      </p:pic>
      <p:sp>
        <p:nvSpPr>
          <p:cNvPr id="6" name="Rectangle 5"/>
          <p:cNvSpPr/>
          <p:nvPr/>
        </p:nvSpPr>
        <p:spPr>
          <a:xfrm>
            <a:off x="3912336" y="1515328"/>
            <a:ext cx="4572000" cy="1569660"/>
          </a:xfrm>
          <a:prstGeom prst="rect">
            <a:avLst/>
          </a:prstGeom>
        </p:spPr>
        <p:txBody>
          <a:bodyPr>
            <a:spAutoFit/>
          </a:bodyPr>
          <a:lstStyle/>
          <a:p>
            <a:pPr marL="381000" indent="-381000">
              <a:spcAft>
                <a:spcPct val="75000"/>
              </a:spcAft>
              <a:buClr>
                <a:srgbClr val="FF9900"/>
              </a:buClr>
              <a:buFontTx/>
              <a:buChar char="•"/>
            </a:pPr>
            <a:r>
              <a:rPr lang="en-US" sz="3200" dirty="0" smtClean="0"/>
              <a:t>Bob Salinger,  the CEO of Tidewater Corporation</a:t>
            </a:r>
          </a:p>
        </p:txBody>
      </p:sp>
      <p:sp>
        <p:nvSpPr>
          <p:cNvPr id="7" name="Rectangle 6"/>
          <p:cNvSpPr/>
          <p:nvPr/>
        </p:nvSpPr>
        <p:spPr>
          <a:xfrm>
            <a:off x="3863788" y="3661647"/>
            <a:ext cx="4572000" cy="2062103"/>
          </a:xfrm>
          <a:prstGeom prst="rect">
            <a:avLst/>
          </a:prstGeom>
        </p:spPr>
        <p:txBody>
          <a:bodyPr>
            <a:spAutoFit/>
          </a:bodyPr>
          <a:lstStyle/>
          <a:p>
            <a:pPr marL="381000" indent="-381000">
              <a:spcAft>
                <a:spcPct val="75000"/>
              </a:spcAft>
              <a:buClr>
                <a:srgbClr val="FF9900"/>
              </a:buClr>
              <a:buFontTx/>
              <a:buChar char="•"/>
            </a:pPr>
            <a:r>
              <a:rPr lang="en-US" sz="3200" dirty="0" smtClean="0"/>
              <a:t>Ken Vaughn is the head of the Design Department of Tidewater </a:t>
            </a:r>
          </a:p>
        </p:txBody>
      </p:sp>
      <p:sp>
        <p:nvSpPr>
          <p:cNvPr id="8" name="Rectangle 7"/>
          <p:cNvSpPr/>
          <p:nvPr/>
        </p:nvSpPr>
        <p:spPr>
          <a:xfrm>
            <a:off x="2021983" y="0"/>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sp>
        <p:nvSpPr>
          <p:cNvPr id="9" name="Rectangle 2"/>
          <p:cNvSpPr txBox="1">
            <a:spLocks noChangeArrowheads="1"/>
          </p:cNvSpPr>
          <p:nvPr/>
        </p:nvSpPr>
        <p:spPr>
          <a:xfrm>
            <a:off x="214313" y="73025"/>
            <a:ext cx="8229600" cy="609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005AB4"/>
                </a:solidFill>
                <a:effectLst/>
                <a:uLnTx/>
                <a:uFillTx/>
                <a:latin typeface="+mj-lt"/>
                <a:ea typeface="+mj-ea"/>
                <a:cs typeface="+mj-cs"/>
              </a:rPr>
              <a:t>Background-</a:t>
            </a:r>
            <a:r>
              <a:rPr kumimoji="0" lang="en-US" sz="3200" b="0" i="0" u="none" strike="noStrike" kern="0" cap="none" spc="0" normalizeH="0" baseline="0" noProof="0" dirty="0" err="1" smtClean="0">
                <a:ln>
                  <a:noFill/>
                </a:ln>
                <a:solidFill>
                  <a:srgbClr val="005AB4"/>
                </a:solidFill>
                <a:effectLst/>
                <a:uLnTx/>
                <a:uFillTx/>
                <a:latin typeface="+mj-lt"/>
                <a:ea typeface="+mj-ea"/>
                <a:cs typeface="+mj-cs"/>
              </a:rPr>
              <a:t>con’t</a:t>
            </a:r>
            <a:r>
              <a:rPr kumimoji="0" lang="en-US" sz="3200" b="0" i="0" u="none" strike="noStrike" kern="0" cap="none" spc="0" normalizeH="0" baseline="0" noProof="0" dirty="0" smtClean="0">
                <a:ln>
                  <a:noFill/>
                </a:ln>
                <a:solidFill>
                  <a:srgbClr val="005AB4"/>
                </a:solidFill>
                <a:effectLst/>
                <a:uLnTx/>
                <a:uFillTx/>
                <a:latin typeface="+mj-lt"/>
                <a:ea typeface="+mj-ea"/>
                <a:cs typeface="+mj-cs"/>
              </a:rPr>
              <a:t>			</a:t>
            </a:r>
            <a:endParaRPr kumimoji="0" lang="en-US" sz="3200" b="0" i="0" u="none" strike="noStrike" kern="0" cap="none" spc="0" normalizeH="0" baseline="0" noProof="0" dirty="0">
              <a:ln>
                <a:noFill/>
              </a:ln>
              <a:solidFill>
                <a:srgbClr val="005AB4"/>
              </a:solidFill>
              <a:effectLst/>
              <a:uLnTx/>
              <a:uFillTx/>
              <a:latin typeface="+mj-lt"/>
              <a:ea typeface="+mj-ea"/>
              <a:cs typeface="+mj-cs"/>
            </a:endParaRPr>
          </a:p>
        </p:txBody>
      </p:sp>
      <p:sp>
        <p:nvSpPr>
          <p:cNvPr id="11" name="Footer Placeholder 4"/>
          <p:cNvSpPr>
            <a:spLocks noGrp="1"/>
          </p:cNvSpPr>
          <p:nvPr>
            <p:ph type="ftr" sz="quarter" idx="11"/>
          </p:nvPr>
        </p:nvSpPr>
        <p:spPr/>
        <p:txBody>
          <a:bodyPr/>
          <a:lstStyle/>
          <a:p>
            <a:r>
              <a:rPr lang="en-US" dirty="0" smtClean="0"/>
              <a:t>The Case of Temperament Talent</a:t>
            </a:r>
            <a:endParaRPr lang="en-US" dirty="0"/>
          </a:p>
        </p:txBody>
      </p:sp>
    </p:spTree>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thank you for your time"/>
          <p:cNvPicPr>
            <a:picLocks noChangeAspect="1" noChangeArrowheads="1"/>
          </p:cNvPicPr>
          <p:nvPr/>
        </p:nvPicPr>
        <p:blipFill>
          <a:blip r:embed="rId2" cstate="print"/>
          <a:srcRect/>
          <a:stretch>
            <a:fillRect/>
          </a:stretch>
        </p:blipFill>
        <p:spPr bwMode="auto">
          <a:xfrm>
            <a:off x="2029666" y="781031"/>
            <a:ext cx="4721435" cy="3738717"/>
          </a:xfrm>
          <a:prstGeom prst="rect">
            <a:avLst/>
          </a:prstGeom>
          <a:noFill/>
        </p:spPr>
      </p:pic>
      <p:pic>
        <p:nvPicPr>
          <p:cNvPr id="38916" name="Picture 4" descr="Vector hand drawn illustration with stylish calligraphy - Have a great summer "/>
          <p:cNvPicPr>
            <a:picLocks noChangeAspect="1" noChangeArrowheads="1"/>
          </p:cNvPicPr>
          <p:nvPr/>
        </p:nvPicPr>
        <p:blipFill>
          <a:blip r:embed="rId3" cstate="print"/>
          <a:srcRect/>
          <a:stretch>
            <a:fillRect/>
          </a:stretch>
        </p:blipFill>
        <p:spPr bwMode="auto">
          <a:xfrm>
            <a:off x="4506685" y="1010448"/>
            <a:ext cx="5019980" cy="5054975"/>
          </a:xfrm>
          <a:prstGeom prst="rect">
            <a:avLst/>
          </a:prstGeom>
          <a:noFill/>
        </p:spPr>
      </p:pic>
      <p:sp>
        <p:nvSpPr>
          <p:cNvPr id="9" name="Rectangle 8"/>
          <p:cNvSpPr/>
          <p:nvPr/>
        </p:nvSpPr>
        <p:spPr>
          <a:xfrm>
            <a:off x="1353730" y="1843929"/>
            <a:ext cx="2569934" cy="341632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From </a:t>
            </a:r>
          </a:p>
          <a:p>
            <a:pPr algn="ctr"/>
            <a:r>
              <a:rPr lang="en-US" sz="5400" b="1" spc="150" dirty="0" smtClean="0">
                <a:ln w="11430"/>
                <a:solidFill>
                  <a:srgbClr val="F8F8F8"/>
                </a:solidFill>
                <a:effectLst>
                  <a:outerShdw blurRad="25400" algn="tl" rotWithShape="0">
                    <a:srgbClr val="000000">
                      <a:alpha val="43000"/>
                    </a:srgbClr>
                  </a:outerShdw>
                </a:effectLst>
              </a:rPr>
              <a:t>Laura</a:t>
            </a:r>
          </a:p>
          <a:p>
            <a:pPr algn="ctr"/>
            <a:r>
              <a:rPr lang="en-US" sz="5400" b="1" cap="none" spc="150" dirty="0" smtClean="0">
                <a:ln w="11430"/>
                <a:solidFill>
                  <a:srgbClr val="F8F8F8"/>
                </a:solidFill>
                <a:effectLst>
                  <a:outerShdw blurRad="25400" algn="tl" rotWithShape="0">
                    <a:srgbClr val="000000">
                      <a:alpha val="43000"/>
                    </a:srgbClr>
                  </a:outerShdw>
                </a:effectLst>
              </a:rPr>
              <a:t>Susan </a:t>
            </a:r>
          </a:p>
          <a:p>
            <a:pPr algn="ctr"/>
            <a:r>
              <a:rPr lang="en-US" sz="5400" b="1" spc="150" dirty="0" smtClean="0">
                <a:ln w="11430"/>
                <a:solidFill>
                  <a:srgbClr val="F8F8F8"/>
                </a:solidFill>
                <a:effectLst>
                  <a:outerShdw blurRad="25400" algn="tl" rotWithShape="0">
                    <a:srgbClr val="000000">
                      <a:alpha val="43000"/>
                    </a:srgbClr>
                  </a:outerShdw>
                </a:effectLst>
              </a:rPr>
              <a:t>Tim</a:t>
            </a:r>
            <a:endParaRPr lang="en-US" sz="54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8914"/>
                                        </p:tgtEl>
                                      </p:cBhvr>
                                    </p:animEffect>
                                    <p:set>
                                      <p:cBhvr>
                                        <p:cTn id="7" dur="1" fill="hold">
                                          <p:stCondLst>
                                            <p:cond delay="499"/>
                                          </p:stCondLst>
                                        </p:cTn>
                                        <p:tgtEl>
                                          <p:spTgt spid="389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70" decel="100000"/>
                                        <p:tgtEl>
                                          <p:spTgt spid="9"/>
                                        </p:tgtEl>
                                      </p:cBhvr>
                                    </p:animEffect>
                                    <p:animScale>
                                      <p:cBhvr>
                                        <p:cTn id="13" dur="770" decel="100000"/>
                                        <p:tgtEl>
                                          <p:spTgt spid="9"/>
                                        </p:tgtEl>
                                      </p:cBhvr>
                                      <p:from x="10000" y="10000"/>
                                      <p:to x="200000" y="450000"/>
                                    </p:animScale>
                                    <p:animScale>
                                      <p:cBhvr>
                                        <p:cTn id="14" dur="1230" accel="100000" fill="hold">
                                          <p:stCondLst>
                                            <p:cond delay="770"/>
                                          </p:stCondLst>
                                        </p:cTn>
                                        <p:tgtEl>
                                          <p:spTgt spid="9"/>
                                        </p:tgtEl>
                                      </p:cBhvr>
                                      <p:from x="200000" y="450000"/>
                                      <p:to x="100000" y="100000"/>
                                    </p:animScale>
                                    <p:set>
                                      <p:cBhvr>
                                        <p:cTn id="15" dur="770" fill="hold"/>
                                        <p:tgtEl>
                                          <p:spTgt spid="9"/>
                                        </p:tgtEl>
                                        <p:attrNameLst>
                                          <p:attrName>ppt_x</p:attrName>
                                        </p:attrNameLst>
                                      </p:cBhvr>
                                      <p:to>
                                        <p:strVal val="(0.5)"/>
                                      </p:to>
                                    </p:set>
                                    <p:anim from="(0.5)" to="(#ppt_x)" calcmode="lin" valueType="num">
                                      <p:cBhvr>
                                        <p:cTn id="16" dur="1230" accel="100000" fill="hold">
                                          <p:stCondLst>
                                            <p:cond delay="770"/>
                                          </p:stCondLst>
                                        </p:cTn>
                                        <p:tgtEl>
                                          <p:spTgt spid="9"/>
                                        </p:tgtEl>
                                        <p:attrNameLst>
                                          <p:attrName>ppt_x</p:attrName>
                                        </p:attrNameLst>
                                      </p:cBhvr>
                                    </p:anim>
                                    <p:set>
                                      <p:cBhvr>
                                        <p:cTn id="17" dur="770" fill="hold"/>
                                        <p:tgtEl>
                                          <p:spTgt spid="9"/>
                                        </p:tgtEl>
                                        <p:attrNameLst>
                                          <p:attrName>ppt_y</p:attrName>
                                        </p:attrNameLst>
                                      </p:cBhvr>
                                      <p:to>
                                        <p:strVal val="(#ppt_y+0.4)"/>
                                      </p:to>
                                    </p:set>
                                    <p:anim from="(#ppt_y+0.4)" to="(#ppt_y)" calcmode="lin" valueType="num">
                                      <p:cBhvr>
                                        <p:cTn id="18" dur="1230" accel="100000" fill="hold">
                                          <p:stCondLst>
                                            <p:cond delay="770"/>
                                          </p:stCondLst>
                                        </p:cTn>
                                        <p:tgtEl>
                                          <p:spTgt spid="9"/>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38916"/>
                                        </p:tgtEl>
                                        <p:attrNameLst>
                                          <p:attrName>style.visibility</p:attrName>
                                        </p:attrNameLst>
                                      </p:cBhvr>
                                      <p:to>
                                        <p:strVal val="visible"/>
                                      </p:to>
                                    </p:set>
                                    <p:anim calcmode="lin" valueType="num">
                                      <p:cBhvr>
                                        <p:cTn id="23" dur="500" decel="50000" fill="hold">
                                          <p:stCondLst>
                                            <p:cond delay="0"/>
                                          </p:stCondLst>
                                        </p:cTn>
                                        <p:tgtEl>
                                          <p:spTgt spid="3891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3891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38916"/>
                                        </p:tgtEl>
                                        <p:attrNameLst>
                                          <p:attrName>ppt_w</p:attrName>
                                        </p:attrNameLst>
                                      </p:cBhvr>
                                      <p:tavLst>
                                        <p:tav tm="0">
                                          <p:val>
                                            <p:strVal val="#ppt_w*.05"/>
                                          </p:val>
                                        </p:tav>
                                        <p:tav tm="100000">
                                          <p:val>
                                            <p:strVal val="#ppt_w"/>
                                          </p:val>
                                        </p:tav>
                                      </p:tavLst>
                                    </p:anim>
                                    <p:anim calcmode="lin" valueType="num">
                                      <p:cBhvr>
                                        <p:cTn id="26" dur="1000" fill="hold"/>
                                        <p:tgtEl>
                                          <p:spTgt spid="3891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3891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3891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3891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The Case of Temperament Talent</a:t>
            </a:r>
            <a:endParaRPr lang="en-US" dirty="0"/>
          </a:p>
        </p:txBody>
      </p:sp>
      <p:sp>
        <p:nvSpPr>
          <p:cNvPr id="16386" name="Rectangle 2"/>
          <p:cNvSpPr>
            <a:spLocks noGrp="1" noChangeArrowheads="1"/>
          </p:cNvSpPr>
          <p:nvPr>
            <p:ph type="title"/>
          </p:nvPr>
        </p:nvSpPr>
        <p:spPr>
          <a:xfrm>
            <a:off x="214313" y="58957"/>
            <a:ext cx="8229600" cy="609600"/>
          </a:xfrm>
        </p:spPr>
        <p:txBody>
          <a:bodyPr/>
          <a:lstStyle/>
          <a:p>
            <a:r>
              <a:rPr lang="en-US" dirty="0" smtClean="0"/>
              <a:t>Background-</a:t>
            </a:r>
            <a:r>
              <a:rPr lang="en-US" dirty="0" err="1" smtClean="0"/>
              <a:t>con’t</a:t>
            </a:r>
            <a:r>
              <a:rPr lang="en-US" dirty="0"/>
              <a:t>			</a:t>
            </a:r>
          </a:p>
        </p:txBody>
      </p:sp>
      <p:sp>
        <p:nvSpPr>
          <p:cNvPr id="16387" name="Rectangle 3"/>
          <p:cNvSpPr>
            <a:spLocks noGrp="1" noChangeArrowheads="1"/>
          </p:cNvSpPr>
          <p:nvPr>
            <p:ph type="body" idx="1"/>
          </p:nvPr>
        </p:nvSpPr>
        <p:spPr>
          <a:xfrm>
            <a:off x="336177" y="901046"/>
            <a:ext cx="8431213" cy="3578023"/>
          </a:xfrm>
        </p:spPr>
        <p:txBody>
          <a:bodyPr/>
          <a:lstStyle/>
          <a:p>
            <a:pPr marL="381000" indent="-381000">
              <a:spcAft>
                <a:spcPct val="75000"/>
              </a:spcAft>
              <a:buClr>
                <a:srgbClr val="FF9900"/>
              </a:buClr>
              <a:buFontTx/>
              <a:buChar char="•"/>
            </a:pPr>
            <a:r>
              <a:rPr lang="en-US" kern="1200" dirty="0" smtClean="0">
                <a:latin typeface="Arial" charset="0"/>
              </a:rPr>
              <a:t>Ken is very talented at his job of which Bob values and appreciates.</a:t>
            </a:r>
          </a:p>
          <a:p>
            <a:pPr marL="381000" indent="-381000">
              <a:spcAft>
                <a:spcPct val="75000"/>
              </a:spcAft>
              <a:buClr>
                <a:srgbClr val="FF9900"/>
              </a:buClr>
              <a:buFontTx/>
              <a:buChar char="•"/>
            </a:pPr>
            <a:r>
              <a:rPr lang="en-US" kern="1200" dirty="0" smtClean="0">
                <a:latin typeface="Arial" charset="0"/>
              </a:rPr>
              <a:t>Over time, Ken gained a reputation as being the best and brightest individuals in his field among his peers.</a:t>
            </a:r>
          </a:p>
          <a:p>
            <a:pPr marL="381000" indent="-381000">
              <a:spcAft>
                <a:spcPct val="75000"/>
              </a:spcAft>
              <a:buClr>
                <a:srgbClr val="FF9900"/>
              </a:buClr>
              <a:buFontTx/>
              <a:buChar char="•"/>
            </a:pPr>
            <a:r>
              <a:rPr lang="en-US" kern="1200" dirty="0" smtClean="0">
                <a:latin typeface="Arial" charset="0"/>
              </a:rPr>
              <a:t>Bob and Ken developed a strong friendship and professional working relationship, that was founded on mutual respect and weekend rounds of golf.</a:t>
            </a:r>
          </a:p>
          <a:p>
            <a:pPr marL="381000" indent="-381000">
              <a:spcAft>
                <a:spcPct val="75000"/>
              </a:spcAft>
              <a:buClr>
                <a:srgbClr val="FF9900"/>
              </a:buClr>
            </a:pPr>
            <a:endParaRPr lang="en-US" sz="2400" kern="1200" dirty="0" smtClean="0">
              <a:latin typeface="Arial" charset="0"/>
            </a:endParaRPr>
          </a:p>
          <a:p>
            <a:pPr marL="381000" indent="-381000">
              <a:spcAft>
                <a:spcPct val="75000"/>
              </a:spcAft>
              <a:buClr>
                <a:srgbClr val="FF9900"/>
              </a:buClr>
              <a:buFontTx/>
              <a:buChar char="•"/>
            </a:pPr>
            <a:endParaRPr lang="en-US" sz="2400" kern="1200" dirty="0" smtClean="0">
              <a:latin typeface="Arial" charset="0"/>
            </a:endParaRPr>
          </a:p>
        </p:txBody>
      </p:sp>
      <p:sp>
        <p:nvSpPr>
          <p:cNvPr id="6" name="Rectangle 5"/>
          <p:cNvSpPr/>
          <p:nvPr/>
        </p:nvSpPr>
        <p:spPr>
          <a:xfrm>
            <a:off x="2021983" y="0"/>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pic>
        <p:nvPicPr>
          <p:cNvPr id="7" name="Picture 2" descr="30 golf logos that are up to par - 99designs"/>
          <p:cNvPicPr>
            <a:picLocks noChangeAspect="1" noChangeArrowheads="1"/>
          </p:cNvPicPr>
          <p:nvPr/>
        </p:nvPicPr>
        <p:blipFill>
          <a:blip r:embed="rId3" cstate="print"/>
          <a:srcRect/>
          <a:stretch>
            <a:fillRect/>
          </a:stretch>
        </p:blipFill>
        <p:spPr bwMode="auto">
          <a:xfrm>
            <a:off x="5593976" y="3374552"/>
            <a:ext cx="2814919" cy="2677116"/>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742950"/>
            <a:ext cx="4138612" cy="5029200"/>
          </a:xfrm>
        </p:spPr>
        <p:txBody>
          <a:bodyPr/>
          <a:lstStyle/>
          <a:p>
            <a:endParaRPr lang="en-US" kern="1200" dirty="0" smtClean="0">
              <a:latin typeface="Arial" charset="0"/>
            </a:endParaRPr>
          </a:p>
          <a:p>
            <a:endParaRPr lang="en-US" kern="1200" dirty="0" smtClean="0">
              <a:latin typeface="Arial" charset="0"/>
            </a:endParaRPr>
          </a:p>
          <a:p>
            <a:endParaRPr lang="en-US" kern="1200" dirty="0" smtClean="0">
              <a:latin typeface="Arial" charset="0"/>
            </a:endParaRPr>
          </a:p>
          <a:p>
            <a:endParaRPr lang="en-US" kern="1200" dirty="0" smtClean="0">
              <a:latin typeface="Arial" charset="0"/>
            </a:endParaRPr>
          </a:p>
          <a:p>
            <a:endParaRPr lang="en-US" kern="1200" dirty="0" smtClean="0">
              <a:latin typeface="Arial" charset="0"/>
            </a:endParaRPr>
          </a:p>
          <a:p>
            <a:endParaRPr lang="en-US" kern="1200" dirty="0" smtClean="0">
              <a:latin typeface="Arial" charset="0"/>
            </a:endParaRPr>
          </a:p>
        </p:txBody>
      </p:sp>
      <p:sp>
        <p:nvSpPr>
          <p:cNvPr id="6" name="Rectangle 3"/>
          <p:cNvSpPr>
            <a:spLocks noGrp="1" noChangeArrowheads="1"/>
          </p:cNvSpPr>
          <p:nvPr>
            <p:ph type="title"/>
          </p:nvPr>
        </p:nvSpPr>
        <p:spPr>
          <a:xfrm>
            <a:off x="428625" y="0"/>
            <a:ext cx="8229600" cy="609600"/>
          </a:xfrm>
        </p:spPr>
        <p:txBody>
          <a:bodyPr/>
          <a:lstStyle/>
          <a:p>
            <a:pPr marL="381000" indent="-381000" algn="ctr">
              <a:spcAft>
                <a:spcPct val="75000"/>
              </a:spcAft>
              <a:buClr>
                <a:srgbClr val="FF9900"/>
              </a:buClr>
            </a:pPr>
            <a:r>
              <a:rPr lang="en-US" sz="2000" dirty="0" smtClean="0"/>
              <a:t>Perceptions of Ken have changed as he is displaying toxic behaviors at work:</a:t>
            </a:r>
          </a:p>
        </p:txBody>
      </p:sp>
      <p:sp>
        <p:nvSpPr>
          <p:cNvPr id="8" name="Footer Placeholder 4"/>
          <p:cNvSpPr>
            <a:spLocks noGrp="1"/>
          </p:cNvSpPr>
          <p:nvPr>
            <p:ph type="ftr" sz="quarter" idx="11"/>
          </p:nvPr>
        </p:nvSpPr>
        <p:spPr>
          <a:xfrm>
            <a:off x="2717800" y="6200775"/>
            <a:ext cx="3708400" cy="476250"/>
          </a:xfrm>
        </p:spPr>
        <p:txBody>
          <a:bodyPr/>
          <a:lstStyle/>
          <a:p>
            <a:r>
              <a:rPr lang="en-US" dirty="0" smtClean="0"/>
              <a:t>The Case of Temperament Talent</a:t>
            </a:r>
            <a:endParaRPr lang="en-US" dirty="0"/>
          </a:p>
        </p:txBody>
      </p:sp>
      <p:pic>
        <p:nvPicPr>
          <p:cNvPr id="7" name="Picture 2" descr="angry trouble GIF by Phizz"/>
          <p:cNvPicPr>
            <a:picLocks noChangeAspect="1" noChangeArrowheads="1" noCrop="1"/>
          </p:cNvPicPr>
          <p:nvPr/>
        </p:nvPicPr>
        <p:blipFill>
          <a:blip r:embed="rId3" cstate="print"/>
          <a:srcRect/>
          <a:stretch>
            <a:fillRect/>
          </a:stretch>
        </p:blipFill>
        <p:spPr bwMode="auto">
          <a:xfrm>
            <a:off x="1918115" y="1069769"/>
            <a:ext cx="4953000" cy="435037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2730863" y="6381750"/>
            <a:ext cx="3708400" cy="476250"/>
          </a:xfrm>
        </p:spPr>
        <p:txBody>
          <a:bodyPr/>
          <a:lstStyle/>
          <a:p>
            <a:r>
              <a:rPr lang="en-US" dirty="0" smtClean="0"/>
              <a:t>The Case of Temperament Talent</a:t>
            </a:r>
            <a:endParaRPr lang="en-US" dirty="0"/>
          </a:p>
        </p:txBody>
      </p:sp>
      <p:sp>
        <p:nvSpPr>
          <p:cNvPr id="176130" name="Rectangle 2"/>
          <p:cNvSpPr>
            <a:spLocks noGrp="1" noChangeArrowheads="1"/>
          </p:cNvSpPr>
          <p:nvPr>
            <p:ph type="title"/>
          </p:nvPr>
        </p:nvSpPr>
        <p:spPr/>
        <p:txBody>
          <a:bodyPr/>
          <a:lstStyle/>
          <a:p>
            <a:r>
              <a:rPr lang="en-US" dirty="0" smtClean="0"/>
              <a:t>Background-</a:t>
            </a:r>
            <a:r>
              <a:rPr lang="en-US" dirty="0" err="1" smtClean="0"/>
              <a:t>con’t</a:t>
            </a:r>
            <a:endParaRPr lang="en-US" dirty="0">
              <a:solidFill>
                <a:srgbClr val="FF0000"/>
              </a:solidFill>
            </a:endParaRPr>
          </a:p>
        </p:txBody>
      </p:sp>
      <p:sp>
        <p:nvSpPr>
          <p:cNvPr id="17613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45000"/>
              </a:spcAft>
            </a:pPr>
            <a:endParaRPr lang="en-US" sz="2000" dirty="0"/>
          </a:p>
        </p:txBody>
      </p:sp>
      <p:sp>
        <p:nvSpPr>
          <p:cNvPr id="176132" name="Rectangle 4"/>
          <p:cNvSpPr>
            <a:spLocks noChangeArrowheads="1"/>
          </p:cNvSpPr>
          <p:nvPr/>
        </p:nvSpPr>
        <p:spPr bwMode="auto">
          <a:xfrm>
            <a:off x="318460" y="3380157"/>
            <a:ext cx="5864225" cy="1552575"/>
          </a:xfrm>
          <a:prstGeom prst="rect">
            <a:avLst/>
          </a:prstGeom>
          <a:noFill/>
          <a:ln w="9525">
            <a:noFill/>
            <a:miter lim="800000"/>
            <a:headEnd/>
            <a:tailEnd/>
          </a:ln>
          <a:effectLst/>
        </p:spPr>
        <p:txBody>
          <a:bodyPr/>
          <a:lstStyle/>
          <a:p>
            <a:pPr>
              <a:spcBef>
                <a:spcPct val="20000"/>
              </a:spcBef>
              <a:spcAft>
                <a:spcPct val="45000"/>
              </a:spcAft>
            </a:pPr>
            <a:endParaRPr lang="en-US" dirty="0">
              <a:solidFill>
                <a:schemeClr val="tx2"/>
              </a:solidFill>
            </a:endParaRPr>
          </a:p>
          <a:p>
            <a:pPr>
              <a:spcBef>
                <a:spcPct val="20000"/>
              </a:spcBef>
              <a:spcAft>
                <a:spcPct val="45000"/>
              </a:spcAft>
            </a:pPr>
            <a:endParaRPr lang="en-US" dirty="0">
              <a:solidFill>
                <a:schemeClr val="tx2"/>
              </a:solidFill>
            </a:endParaRPr>
          </a:p>
        </p:txBody>
      </p:sp>
      <p:sp>
        <p:nvSpPr>
          <p:cNvPr id="176133" name="Line 5"/>
          <p:cNvSpPr>
            <a:spLocks noChangeShapeType="1"/>
          </p:cNvSpPr>
          <p:nvPr/>
        </p:nvSpPr>
        <p:spPr bwMode="auto">
          <a:xfrm>
            <a:off x="378914" y="5032467"/>
            <a:ext cx="8413750" cy="0"/>
          </a:xfrm>
          <a:prstGeom prst="line">
            <a:avLst/>
          </a:prstGeom>
          <a:noFill/>
          <a:ln w="12700">
            <a:solidFill>
              <a:schemeClr val="tx1"/>
            </a:solidFill>
            <a:round/>
            <a:headEnd/>
            <a:tailEnd/>
          </a:ln>
          <a:effectLst/>
        </p:spPr>
        <p:txBody>
          <a:bodyPr/>
          <a:lstStyle/>
          <a:p>
            <a:endParaRPr lang="en-US"/>
          </a:p>
        </p:txBody>
      </p:sp>
      <p:sp>
        <p:nvSpPr>
          <p:cNvPr id="176139" name="AutoShape 11" descr="https://static.wixstatic.com/media/2e1e41_6f3ef96f0da14e37b03b704019fdd7bc~mv2.jpg/v1/fill/w_509,h_359,al_c,q_80,usm_0.66_1.00_0.01/2e1e41_6f3ef96f0da14e37b03b704019fdd7bc~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6141" name="AutoShape 13" descr="https://static.wixstatic.com/media/2e1e41_6f3ef96f0da14e37b03b704019fdd7bc~mv2.jpg/v1/fill/w_509,h_359,al_c,q_80,usm_0.66_1.00_0.01/2e1e41_6f3ef96f0da14e37b03b704019fdd7bc~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2021983" y="25758"/>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graphicFrame>
        <p:nvGraphicFramePr>
          <p:cNvPr id="14" name="Diagram 13"/>
          <p:cNvGraphicFramePr/>
          <p:nvPr/>
        </p:nvGraphicFramePr>
        <p:xfrm>
          <a:off x="3048000" y="79610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An Angry Cartoon Businessman With Blank Paper Flying Around ..."/>
          <p:cNvPicPr>
            <a:picLocks noChangeAspect="1" noChangeArrowheads="1"/>
          </p:cNvPicPr>
          <p:nvPr/>
        </p:nvPicPr>
        <p:blipFill>
          <a:blip r:embed="rId8" cstate="print"/>
          <a:srcRect/>
          <a:stretch>
            <a:fillRect/>
          </a:stretch>
        </p:blipFill>
        <p:spPr bwMode="auto">
          <a:xfrm>
            <a:off x="781878" y="711559"/>
            <a:ext cx="1763455" cy="1763455"/>
          </a:xfrm>
          <a:prstGeom prst="rect">
            <a:avLst/>
          </a:prstGeom>
          <a:noFill/>
        </p:spPr>
      </p:pic>
      <p:pic>
        <p:nvPicPr>
          <p:cNvPr id="18" name="Picture 6" descr="Old man yelling Royalty Free Vector Image - VectorStock"/>
          <p:cNvPicPr>
            <a:picLocks noChangeAspect="1" noChangeArrowheads="1"/>
          </p:cNvPicPr>
          <p:nvPr/>
        </p:nvPicPr>
        <p:blipFill>
          <a:blip r:embed="rId9" cstate="print"/>
          <a:srcRect/>
          <a:stretch>
            <a:fillRect/>
          </a:stretch>
        </p:blipFill>
        <p:spPr bwMode="auto">
          <a:xfrm>
            <a:off x="781878" y="2364909"/>
            <a:ext cx="1762539" cy="2241342"/>
          </a:xfrm>
          <a:prstGeom prst="rect">
            <a:avLst/>
          </a:prstGeom>
          <a:noFill/>
        </p:spPr>
      </p:pic>
      <p:pic>
        <p:nvPicPr>
          <p:cNvPr id="15" name="Picture 2" descr="I Lose My Temper Three Times Today. | Creative director, Clip art ..."/>
          <p:cNvPicPr>
            <a:picLocks noChangeAspect="1" noChangeArrowheads="1"/>
          </p:cNvPicPr>
          <p:nvPr/>
        </p:nvPicPr>
        <p:blipFill>
          <a:blip r:embed="rId10" cstate="print"/>
          <a:srcRect/>
          <a:stretch>
            <a:fillRect/>
          </a:stretch>
        </p:blipFill>
        <p:spPr bwMode="auto">
          <a:xfrm>
            <a:off x="768626" y="4439479"/>
            <a:ext cx="1780797" cy="1778787"/>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The Case of Temperament Talent</a:t>
            </a:r>
            <a:endParaRPr lang="en-US" dirty="0"/>
          </a:p>
        </p:txBody>
      </p:sp>
      <p:sp>
        <p:nvSpPr>
          <p:cNvPr id="16386" name="Rectangle 2"/>
          <p:cNvSpPr>
            <a:spLocks noGrp="1" noChangeArrowheads="1"/>
          </p:cNvSpPr>
          <p:nvPr>
            <p:ph type="title"/>
          </p:nvPr>
        </p:nvSpPr>
        <p:spPr/>
        <p:txBody>
          <a:bodyPr/>
          <a:lstStyle/>
          <a:p>
            <a:r>
              <a:rPr lang="en-US" dirty="0" smtClean="0"/>
              <a:t>Background-</a:t>
            </a:r>
            <a:r>
              <a:rPr lang="en-US" dirty="0" err="1" smtClean="0"/>
              <a:t>con’t</a:t>
            </a:r>
            <a:r>
              <a:rPr lang="en-US" dirty="0"/>
              <a:t>		</a:t>
            </a:r>
          </a:p>
        </p:txBody>
      </p:sp>
      <p:sp>
        <p:nvSpPr>
          <p:cNvPr id="6" name="Rectangle 5"/>
          <p:cNvSpPr/>
          <p:nvPr/>
        </p:nvSpPr>
        <p:spPr>
          <a:xfrm>
            <a:off x="2021983" y="25758"/>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pic>
        <p:nvPicPr>
          <p:cNvPr id="14338" name="Picture 2" descr="Company Picnic at C.B. Smith Park, Cooper City"/>
          <p:cNvPicPr>
            <a:picLocks noChangeAspect="1" noChangeArrowheads="1"/>
          </p:cNvPicPr>
          <p:nvPr/>
        </p:nvPicPr>
        <p:blipFill>
          <a:blip r:embed="rId3" cstate="print"/>
          <a:srcRect/>
          <a:stretch>
            <a:fillRect/>
          </a:stretch>
        </p:blipFill>
        <p:spPr bwMode="auto">
          <a:xfrm>
            <a:off x="533589" y="1010182"/>
            <a:ext cx="8004516" cy="478101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The Case of Temperament Talent</a:t>
            </a:r>
            <a:endParaRPr lang="en-US" dirty="0"/>
          </a:p>
        </p:txBody>
      </p:sp>
      <p:sp>
        <p:nvSpPr>
          <p:cNvPr id="16386" name="Rectangle 2"/>
          <p:cNvSpPr>
            <a:spLocks noGrp="1" noChangeArrowheads="1"/>
          </p:cNvSpPr>
          <p:nvPr>
            <p:ph type="title"/>
          </p:nvPr>
        </p:nvSpPr>
        <p:spPr/>
        <p:txBody>
          <a:bodyPr/>
          <a:lstStyle/>
          <a:p>
            <a:r>
              <a:rPr lang="en-US" dirty="0" smtClean="0"/>
              <a:t>Background-</a:t>
            </a:r>
            <a:r>
              <a:rPr lang="en-US" dirty="0" err="1" smtClean="0"/>
              <a:t>con’t</a:t>
            </a:r>
            <a:r>
              <a:rPr lang="en-US" dirty="0"/>
              <a:t>			</a:t>
            </a:r>
          </a:p>
        </p:txBody>
      </p:sp>
      <p:sp>
        <p:nvSpPr>
          <p:cNvPr id="6" name="Rectangle 5"/>
          <p:cNvSpPr/>
          <p:nvPr/>
        </p:nvSpPr>
        <p:spPr>
          <a:xfrm>
            <a:off x="2021983" y="25758"/>
            <a:ext cx="7122017" cy="461665"/>
          </a:xfrm>
          <a:prstGeom prst="rect">
            <a:avLst/>
          </a:prstGeom>
        </p:spPr>
        <p:txBody>
          <a:bodyPr wrap="square">
            <a:spAutoFit/>
          </a:bodyPr>
          <a:lstStyle/>
          <a:p>
            <a:pPr algn="r"/>
            <a:r>
              <a:rPr lang="en-US" sz="1200" b="1" dirty="0" smtClean="0">
                <a:solidFill>
                  <a:schemeClr val="accent6">
                    <a:lumMod val="50000"/>
                  </a:schemeClr>
                </a:solidFill>
              </a:rPr>
              <a:t>MARI-4107</a:t>
            </a:r>
          </a:p>
          <a:p>
            <a:pPr algn="r"/>
            <a:r>
              <a:rPr lang="en-US" sz="1200" b="1" dirty="0" smtClean="0">
                <a:solidFill>
                  <a:schemeClr val="accent6">
                    <a:lumMod val="50000"/>
                  </a:schemeClr>
                </a:solidFill>
              </a:rPr>
              <a:t>Communications &amp; Conflict Management</a:t>
            </a:r>
            <a:endParaRPr lang="en-US" sz="1200" b="1" dirty="0">
              <a:solidFill>
                <a:schemeClr val="accent6">
                  <a:lumMod val="50000"/>
                </a:schemeClr>
              </a:solidFill>
            </a:endParaRPr>
          </a:p>
        </p:txBody>
      </p:sp>
      <p:pic>
        <p:nvPicPr>
          <p:cNvPr id="46082" name="Picture 2" descr="Confused Clipart Images"/>
          <p:cNvPicPr>
            <a:picLocks noChangeAspect="1" noChangeArrowheads="1"/>
          </p:cNvPicPr>
          <p:nvPr/>
        </p:nvPicPr>
        <p:blipFill>
          <a:blip r:embed="rId3" cstate="print"/>
          <a:srcRect/>
          <a:stretch>
            <a:fillRect/>
          </a:stretch>
        </p:blipFill>
        <p:spPr bwMode="auto">
          <a:xfrm>
            <a:off x="405847" y="829994"/>
            <a:ext cx="2934302" cy="5064370"/>
          </a:xfrm>
          <a:prstGeom prst="rect">
            <a:avLst/>
          </a:prstGeom>
          <a:noFill/>
        </p:spPr>
      </p:pic>
      <p:sp>
        <p:nvSpPr>
          <p:cNvPr id="10" name="Rectangle 9"/>
          <p:cNvSpPr/>
          <p:nvPr/>
        </p:nvSpPr>
        <p:spPr>
          <a:xfrm>
            <a:off x="3889716" y="788017"/>
            <a:ext cx="4572000" cy="2954655"/>
          </a:xfrm>
          <a:prstGeom prst="rect">
            <a:avLst/>
          </a:prstGeom>
        </p:spPr>
        <p:txBody>
          <a:bodyPr wrap="square">
            <a:spAutoFit/>
          </a:bodyPr>
          <a:lstStyle/>
          <a:p>
            <a:r>
              <a:rPr lang="en-US" sz="2400" dirty="0" smtClean="0"/>
              <a:t>The mood swings were also witnessed by Ken’s wife at </a:t>
            </a:r>
            <a:r>
              <a:rPr lang="en-US" sz="2400" dirty="0" smtClean="0"/>
              <a:t>home</a:t>
            </a:r>
            <a:endParaRPr lang="en-US" sz="2400" dirty="0" smtClean="0"/>
          </a:p>
          <a:p>
            <a:endParaRPr lang="en-US" dirty="0" smtClean="0"/>
          </a:p>
          <a:p>
            <a:r>
              <a:rPr lang="en-US" sz="2400" dirty="0" smtClean="0"/>
              <a:t>Recently he suddenly disappeared  mid work week for a couple of days, telling no one including his wife. </a:t>
            </a:r>
            <a:endParaRPr lang="en-US" sz="2400" dirty="0"/>
          </a:p>
        </p:txBody>
      </p:sp>
      <p:pic>
        <p:nvPicPr>
          <p:cNvPr id="46087" name="Picture 7" descr="485 Behind Way Stock Illustrations, Cliparts And Royalty Free ..."/>
          <p:cNvPicPr>
            <a:picLocks noChangeAspect="1" noChangeArrowheads="1"/>
          </p:cNvPicPr>
          <p:nvPr/>
        </p:nvPicPr>
        <p:blipFill>
          <a:blip r:embed="rId4" cstate="print"/>
          <a:srcRect/>
          <a:stretch>
            <a:fillRect/>
          </a:stretch>
        </p:blipFill>
        <p:spPr bwMode="auto">
          <a:xfrm>
            <a:off x="6478805" y="4811151"/>
            <a:ext cx="2436546" cy="1721826"/>
          </a:xfrm>
          <a:prstGeom prst="rect">
            <a:avLst/>
          </a:prstGeom>
          <a:noFill/>
        </p:spPr>
      </p:pic>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onttKnow">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62905AD9-8623-4C3F-BB37-A3AE9847BB4E}">
  <ds:schemaRefs>
    <ds:schemaRef ds:uri="http://schemas.microsoft.com/sharepoint/v3/contenttype/forms"/>
  </ds:schemaRefs>
</ds:datastoreItem>
</file>

<file path=customXml/itemProps2.xml><?xml version="1.0" encoding="utf-8"?>
<ds:datastoreItem xmlns:ds="http://schemas.openxmlformats.org/officeDocument/2006/customXml" ds:itemID="{51AD76F6-3484-4C37-94AC-3967D021E376}">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onttKnow</Template>
  <TotalTime>3551</TotalTime>
  <Words>2334</Words>
  <Application>Microsoft Office PowerPoint</Application>
  <PresentationFormat>On-screen Show (4:3)</PresentationFormat>
  <Paragraphs>368</Paragraphs>
  <Slides>40</Slides>
  <Notes>33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onttKnow</vt:lpstr>
      <vt:lpstr> Case study two</vt:lpstr>
      <vt:lpstr>The Group</vt:lpstr>
      <vt:lpstr>Outline</vt:lpstr>
      <vt:lpstr>Slide 4</vt:lpstr>
      <vt:lpstr>Background-con’t   </vt:lpstr>
      <vt:lpstr>Perceptions of Ken have changed as he is displaying toxic behaviors at work:</vt:lpstr>
      <vt:lpstr>Background-con’t</vt:lpstr>
      <vt:lpstr>Background-con’t  </vt:lpstr>
      <vt:lpstr>Background-con’t   </vt:lpstr>
      <vt:lpstr>Background-con’t   </vt:lpstr>
      <vt:lpstr>Background-con’t   </vt:lpstr>
      <vt:lpstr>Background-con’t   </vt:lpstr>
      <vt:lpstr>Background-con’t   </vt:lpstr>
      <vt:lpstr>Slide 14</vt:lpstr>
      <vt:lpstr>Background-con’t </vt:lpstr>
      <vt:lpstr>Outline</vt:lpstr>
      <vt:lpstr>Problem Statement</vt:lpstr>
      <vt:lpstr>Outline</vt:lpstr>
      <vt:lpstr>Slide 19</vt:lpstr>
      <vt:lpstr>Slide 20</vt:lpstr>
      <vt:lpstr> Alternative 1: Supportive Confrontation </vt:lpstr>
      <vt:lpstr> Alternative 1: Supportive Confrontation </vt:lpstr>
      <vt:lpstr> Alternative 1: Supportive Confrontation </vt:lpstr>
      <vt:lpstr>Slide 24</vt:lpstr>
      <vt:lpstr>Slide 25</vt:lpstr>
      <vt:lpstr>Slide 26</vt:lpstr>
      <vt:lpstr>Slide 27</vt:lpstr>
      <vt:lpstr>Slide 28</vt:lpstr>
      <vt:lpstr> Alternative 2: Integrative Negotiation-BATNA </vt:lpstr>
      <vt:lpstr>Slide 30</vt:lpstr>
      <vt:lpstr>Slide 31</vt:lpstr>
      <vt:lpstr>Slide 32</vt:lpstr>
      <vt:lpstr> Alternative 3: Ending the Relationship </vt:lpstr>
      <vt:lpstr>Slide 34</vt:lpstr>
      <vt:lpstr>Outline</vt:lpstr>
      <vt:lpstr>Recommendations </vt:lpstr>
      <vt:lpstr>Recommendations</vt:lpstr>
      <vt:lpstr>Recommendations</vt:lpstr>
      <vt:lpstr>Recommendations</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Case study two</dc:title>
  <dc:creator>Carl</dc:creator>
  <cp:lastModifiedBy>Carl</cp:lastModifiedBy>
  <cp:revision>19</cp:revision>
  <dcterms:created xsi:type="dcterms:W3CDTF">2020-03-15T17:22:52Z</dcterms:created>
  <dcterms:modified xsi:type="dcterms:W3CDTF">2020-04-03T20:59:56Z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TC102853129990</vt:lpwstr>
  </property>
</Properties>
</file>